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1035" autoAdjust="0"/>
  </p:normalViewPr>
  <p:slideViewPr>
    <p:cSldViewPr snapToGrid="0" snapToObjects="1">
      <p:cViewPr varScale="1">
        <p:scale>
          <a:sx n="51" d="100"/>
          <a:sy n="51" d="100"/>
        </p:scale>
        <p:origin x="1483"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90831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Introduction :The initial launch of a product is marked by high costs, low sales, and heavy promotion efforts to generate awareness and drive adoption. This stage is all about innovation and flexibility in the manufacturing processes to meet the evolving needs of the market.</a:t>
            </a:r>
          </a:p>
          <a:p>
            <a:r>
              <a:rPr lang="en-US" dirty="0"/>
              <a:t> 2 Growth: As the product gains traction, sales increase, and profits peak. This stage is characterized by streamlining processes for efficiency to meet the rising demand. Competitors also begin to enter the market, intensifying </a:t>
            </a:r>
          </a:p>
          <a:p>
            <a:endParaRPr lang="en-US" dirty="0"/>
          </a:p>
          <a:p>
            <a:r>
              <a:rPr lang="en-US" dirty="0"/>
              <a:t>3)Maturity:  competition. During the maturity stage, sales plateau, competition intensifies, and price wars may occur. Firms focus on cost reduction strategies to maintain profitability, optimizing their processes for maximum efficiency.</a:t>
            </a:r>
          </a:p>
          <a:p>
            <a:endParaRPr lang="en-US" dirty="0"/>
          </a:p>
          <a:p>
            <a:r>
              <a:rPr lang="en-US" dirty="0"/>
              <a:t> 4 Decline The final stage of the product life cycle is the decline, where sales diminish, and profits become scarce. Firms must rationalize their processes, discontinuing unprofitable product lines, and make strategic decisions about the future of the product</a:t>
            </a:r>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Introduction Stage During the introduction stage, the focus is on innovation and flexibility in manufacturing processes. Firms must be agile and adaptable to meet the evolving needs of the market and quickly respond to customer feedback.</a:t>
            </a:r>
          </a:p>
          <a:p>
            <a:endParaRPr lang="en-US" dirty="0"/>
          </a:p>
          <a:p>
            <a:r>
              <a:rPr lang="en-US" dirty="0"/>
              <a:t> Growth Stage As the product enters the growth stage, the emphasis shifts to streamlining processes for efficiency to meet the rising demand. Firms invest in automation, lean manufacturing, and supply chain optimization to optimize their operations. </a:t>
            </a:r>
          </a:p>
          <a:p>
            <a:endParaRPr lang="en-US" dirty="0"/>
          </a:p>
          <a:p>
            <a:r>
              <a:rPr lang="en-US" dirty="0"/>
              <a:t>Maturity &amp; Decline Stages In the maturity and decline stages, firms prioritize cost reduction strategies to maintain profitability. This may involve rationalizing processes, discontinuing unprofitable product lines, and exploring outsourcing or offshoring opportunities. </a:t>
            </a:r>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Introduction Stage During the introduction stage, firms focus on investing in R&amp;D and marketing to bring the new product to market. Revenue is limited, as the product is still in the early stages of adoption and the costs of launching the product are high. </a:t>
            </a:r>
          </a:p>
          <a:p>
            <a:endParaRPr lang="en-US" dirty="0"/>
          </a:p>
          <a:p>
            <a:r>
              <a:rPr lang="en-US" dirty="0"/>
              <a:t>Growth Stage As the product gains traction, revenue increases as sales surge, and profitability improves. Firms can leverage pricing strategies, product differentiation, and market segmentation to maximize their revenue during this stage.</a:t>
            </a:r>
          </a:p>
          <a:p>
            <a:endParaRPr lang="en-US" dirty="0"/>
          </a:p>
          <a:p>
            <a:r>
              <a:rPr lang="en-US" dirty="0"/>
              <a:t> Maturity Stage In the maturity stage, revenue remains stable, and firms shift their focus to cost control and market share retention. Diversifying revenue streams through aftermarket services, licensing, and royalties can help maintain profitability. </a:t>
            </a:r>
          </a:p>
          <a:p>
            <a:endParaRPr lang="en-US" dirty="0"/>
          </a:p>
          <a:p>
            <a:r>
              <a:rPr lang="en-US" dirty="0"/>
              <a:t>Decline Stage During the decline stage, revenue diminishes, and firms must make strategic decisions, such as divestment or product diversification, to counter the declining sales of the product</a:t>
            </a:r>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Diverse Revenue Streams Successful firms leverage a variety of revenue sources, such as sales, licensing, royalties, and aftermarket services, to maintain profitability throughout the product life cycle.</a:t>
            </a:r>
          </a:p>
          <a:p>
            <a:endParaRPr lang="en-US" dirty="0"/>
          </a:p>
          <a:p>
            <a:r>
              <a:rPr lang="en-US" dirty="0"/>
              <a:t> 2 Adaptive Pricing and Positioning Firms adjust their pricing strategies, product differentiation, and market segmentation to respond to the changing dynamics of each stage of the product life cycle. </a:t>
            </a:r>
          </a:p>
          <a:p>
            <a:endParaRPr lang="en-US" dirty="0"/>
          </a:p>
          <a:p>
            <a:r>
              <a:rPr lang="en-US" dirty="0"/>
              <a:t>3 Operational Efficiency Cost control, lean manufacturing, and supply chain optimization are key strategies that firms employ to maintain profitability, especially during the mature and decline stages. </a:t>
            </a:r>
          </a:p>
          <a:p>
            <a:endParaRPr lang="en-US" dirty="0"/>
          </a:p>
          <a:p>
            <a:r>
              <a:rPr lang="en-US" dirty="0"/>
              <a:t>4 Continuous Innovation Successful firms prioritize innovation, whether through product improvements, new product development, or strategic partnerships, to stay ahead of the competition and sustain long-term growth</a:t>
            </a:r>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Introduction The iPod revolutionized the digital music player market, leading to rapid growth for Apple in the early 2000s.</a:t>
            </a:r>
          </a:p>
          <a:p>
            <a:endParaRPr lang="en-US" dirty="0"/>
          </a:p>
          <a:p>
            <a:r>
              <a:rPr lang="en-US" dirty="0"/>
              <a:t> 2 Growth The launch of the iPhone propelled Apple into a new era of exponential growth, solidifying its position as a tech industry leader. </a:t>
            </a:r>
          </a:p>
          <a:p>
            <a:endParaRPr lang="en-US" dirty="0"/>
          </a:p>
          <a:p>
            <a:r>
              <a:rPr lang="en-US" dirty="0"/>
              <a:t>3 Maturity Recognizing the maturity of the smartphone market, Apple focused on product diversification, such as the iPad and MacBook, to sustain its revenue and market share. </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Technological Advancements Rapid technological progress has shortened product life cycles, requiring firms to innovate and adapt at a faster pace to stay competitive. Globalization The interconnected global economy has increased competition and exposed firms to new markets, influencing the dynamics of the product life cycle. Sustainability Concerns Growing environmental awareness and social responsibility have prompted firms to consider the sustainability of their products and production processes throughout the life cycle. Evolving Customer Preferences Changing customer behaviors and expectations have forced firms to adapt their products and strategies to meet the dynamic needs of the market. </a:t>
            </a:r>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Understanding the traditional product life cycle and its stages is crucial for effective process design and revenue generation. </a:t>
            </a:r>
          </a:p>
          <a:p>
            <a:endParaRPr lang="en-US" dirty="0"/>
          </a:p>
          <a:p>
            <a:pPr marL="171450" indent="-171450">
              <a:buFontTx/>
              <a:buChar char="-"/>
            </a:pPr>
            <a:r>
              <a:rPr lang="en-US" dirty="0"/>
              <a:t>Firms must adapt their manufacturing processes to meet the changing demands of each life cycle stage, balancing innovation, efficiency, and cost control. </a:t>
            </a:r>
          </a:p>
          <a:p>
            <a:pPr marL="171450" indent="-171450">
              <a:buFontTx/>
              <a:buChar char="-"/>
            </a:pPr>
            <a:endParaRPr lang="en-US" dirty="0"/>
          </a:p>
          <a:p>
            <a:pPr marL="171450" indent="-171450">
              <a:buFontTx/>
              <a:buChar char="-"/>
            </a:pPr>
            <a:r>
              <a:rPr lang="en-US" dirty="0"/>
              <a:t>- Revenue generation strategies, such as diverse revenue streams, adaptive pricing, operational efficiency, and continuous innovation, are essential for sustaining profitability.</a:t>
            </a:r>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5.xml"/><Relationship Id="rId9"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Layout" Target="../slideLayouts/slideLayout1.xml"/><Relationship Id="rId7" Type="http://schemas.openxmlformats.org/officeDocument/2006/relationships/image" Target="../media/image10.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7.xml"/><Relationship Id="rId9"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hyperlink" Target="https://www.desicomments.com/desi/thank-you/" TargetMode="External"/><Relationship Id="rId4"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pic>
        <p:nvPicPr>
          <p:cNvPr id="4" name="Image 0" descr="preencoded.png"/>
          <p:cNvPicPr>
            <a:picLocks noChangeAspect="1"/>
          </p:cNvPicPr>
          <p:nvPr/>
        </p:nvPicPr>
        <p:blipFill>
          <a:blip r:embed="rId5"/>
          <a:stretch>
            <a:fillRect/>
          </a:stretch>
        </p:blipFill>
        <p:spPr>
          <a:xfrm>
            <a:off x="0" y="0"/>
            <a:ext cx="5486400" cy="8229600"/>
          </a:xfrm>
          <a:prstGeom prst="rect">
            <a:avLst/>
          </a:prstGeom>
        </p:spPr>
      </p:pic>
      <p:sp>
        <p:nvSpPr>
          <p:cNvPr id="5" name="Text 2"/>
          <p:cNvSpPr/>
          <p:nvPr/>
        </p:nvSpPr>
        <p:spPr>
          <a:xfrm>
            <a:off x="6319599" y="1836063"/>
            <a:ext cx="7477601" cy="2874645"/>
          </a:xfrm>
          <a:prstGeom prst="rect">
            <a:avLst/>
          </a:prstGeom>
          <a:noFill/>
          <a:ln/>
        </p:spPr>
        <p:txBody>
          <a:bodyPr wrap="square" rtlCol="0" anchor="t"/>
          <a:lstStyle/>
          <a:p>
            <a:pPr marL="0" indent="0">
              <a:lnSpc>
                <a:spcPts val="7545"/>
              </a:lnSpc>
              <a:buNone/>
            </a:pPr>
            <a:r>
              <a:rPr lang="en-US" sz="6036" dirty="0">
                <a:solidFill>
                  <a:srgbClr val="383838"/>
                </a:solidFill>
                <a:latin typeface="Patrick Hand" pitchFamily="34" charset="0"/>
                <a:ea typeface="Patrick Hand" pitchFamily="34" charset="-122"/>
                <a:cs typeface="Patrick Hand" pitchFamily="34" charset="-120"/>
              </a:rPr>
              <a:t>Understanding the Traditional Product Life Cycle</a:t>
            </a:r>
            <a:endParaRPr lang="en-US" sz="6036" dirty="0"/>
          </a:p>
        </p:txBody>
      </p:sp>
      <p:sp>
        <p:nvSpPr>
          <p:cNvPr id="6" name="Text 3"/>
          <p:cNvSpPr/>
          <p:nvPr/>
        </p:nvSpPr>
        <p:spPr>
          <a:xfrm>
            <a:off x="6319599" y="5043964"/>
            <a:ext cx="7477601" cy="710803"/>
          </a:xfrm>
          <a:prstGeom prst="rect">
            <a:avLst/>
          </a:prstGeom>
          <a:noFill/>
          <a:ln/>
        </p:spPr>
        <p:txBody>
          <a:bodyPr wrap="square" rtlCol="0" anchor="t"/>
          <a:lstStyle/>
          <a:p>
            <a:pPr marL="0" indent="0">
              <a:lnSpc>
                <a:spcPts val="2799"/>
              </a:lnSpc>
              <a:buNone/>
            </a:pPr>
            <a:r>
              <a:rPr lang="en-US" sz="1750" dirty="0">
                <a:solidFill>
                  <a:srgbClr val="383838"/>
                </a:solidFill>
                <a:latin typeface="Patrick Hand" pitchFamily="34" charset="0"/>
                <a:ea typeface="Patrick Hand" pitchFamily="34" charset="-122"/>
                <a:cs typeface="Patrick Hand" pitchFamily="34" charset="-120"/>
              </a:rPr>
              <a:t>Explore the journey of a product from introduction to decline, and how it impacts process design and profitability.</a:t>
            </a:r>
            <a:endParaRPr lang="en-US" sz="1750" dirty="0"/>
          </a:p>
        </p:txBody>
      </p:sp>
      <p:sp>
        <p:nvSpPr>
          <p:cNvPr id="7" name="Shape 4"/>
          <p:cNvSpPr/>
          <p:nvPr/>
        </p:nvSpPr>
        <p:spPr>
          <a:xfrm>
            <a:off x="6319599" y="6021348"/>
            <a:ext cx="355402" cy="355402"/>
          </a:xfrm>
          <a:prstGeom prst="roundRect">
            <a:avLst>
              <a:gd name="adj" fmla="val 25726039"/>
            </a:avLst>
          </a:prstGeom>
          <a:noFill/>
          <a:ln w="7620">
            <a:solidFill>
              <a:srgbClr val="FFFFFF"/>
            </a:solidFill>
            <a:prstDash val="solid"/>
          </a:ln>
        </p:spPr>
      </p:sp>
      <p:sp>
        <p:nvSpPr>
          <p:cNvPr id="9" name="Text 5"/>
          <p:cNvSpPr/>
          <p:nvPr/>
        </p:nvSpPr>
        <p:spPr>
          <a:xfrm>
            <a:off x="6786086" y="6004679"/>
            <a:ext cx="1308973" cy="388858"/>
          </a:xfrm>
          <a:prstGeom prst="rect">
            <a:avLst/>
          </a:prstGeom>
          <a:noFill/>
          <a:ln/>
        </p:spPr>
        <p:txBody>
          <a:bodyPr wrap="none" rtlCol="0" anchor="t"/>
          <a:lstStyle/>
          <a:p>
            <a:pPr marL="0" indent="0" algn="l">
              <a:lnSpc>
                <a:spcPts val="3062"/>
              </a:lnSpc>
              <a:buNone/>
            </a:pPr>
            <a:r>
              <a:rPr lang="en-US" sz="2187" b="1" dirty="0">
                <a:solidFill>
                  <a:srgbClr val="383838"/>
                </a:solidFill>
                <a:latin typeface="Patrick Hand" pitchFamily="34" charset="0"/>
                <a:ea typeface="Patrick Hand" pitchFamily="34" charset="-122"/>
                <a:cs typeface="Patrick Hand" pitchFamily="34" charset="-120"/>
              </a:rPr>
              <a:t>by Aayush Kc</a:t>
            </a:r>
            <a:endParaRPr lang="en-US" sz="2187" dirty="0"/>
          </a:p>
        </p:txBody>
      </p:sp>
      <p:pic>
        <p:nvPicPr>
          <p:cNvPr id="12" name="Audio 11">
            <a:hlinkClick r:id="" action="ppaction://media"/>
            <a:extLst>
              <a:ext uri="{FF2B5EF4-FFF2-40B4-BE49-F238E27FC236}">
                <a16:creationId xmlns:a16="http://schemas.microsoft.com/office/drawing/2014/main" id="{33BD8173-BA4D-519A-252A-F0AF29B5C81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245" t="-161075" r="-325245" b="-161075"/>
          <a:stretch>
            <a:fillRect/>
          </a:stretch>
        </p:blipFill>
        <p:spPr>
          <a:xfrm>
            <a:off x="10972800" y="6172200"/>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081"/>
    </mc:Choice>
    <mc:Fallback>
      <p:transition spd="slow" advTm="90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sp>
        <p:nvSpPr>
          <p:cNvPr id="4" name="Text 2"/>
          <p:cNvSpPr/>
          <p:nvPr/>
        </p:nvSpPr>
        <p:spPr>
          <a:xfrm>
            <a:off x="2348389" y="1993225"/>
            <a:ext cx="6236375" cy="694373"/>
          </a:xfrm>
          <a:prstGeom prst="rect">
            <a:avLst/>
          </a:prstGeom>
          <a:noFill/>
          <a:ln/>
        </p:spPr>
        <p:txBody>
          <a:bodyPr wrap="none" rtlCol="0" anchor="t"/>
          <a:lstStyle/>
          <a:p>
            <a:pPr marL="0" indent="0">
              <a:lnSpc>
                <a:spcPts val="5468"/>
              </a:lnSpc>
              <a:buNone/>
            </a:pPr>
            <a:r>
              <a:rPr lang="en-US" sz="4374" dirty="0">
                <a:solidFill>
                  <a:srgbClr val="383838"/>
                </a:solidFill>
                <a:latin typeface="Patrick Hand" pitchFamily="34" charset="0"/>
                <a:ea typeface="Patrick Hand" pitchFamily="34" charset="-122"/>
                <a:cs typeface="Patrick Hand" pitchFamily="34" charset="-120"/>
              </a:rPr>
              <a:t>What is the Product Life Cycle?</a:t>
            </a:r>
            <a:endParaRPr lang="en-US" sz="4374" dirty="0"/>
          </a:p>
        </p:txBody>
      </p:sp>
      <p:sp>
        <p:nvSpPr>
          <p:cNvPr id="5" name="Shape 3"/>
          <p:cNvSpPr/>
          <p:nvPr/>
        </p:nvSpPr>
        <p:spPr>
          <a:xfrm>
            <a:off x="2348389" y="3305532"/>
            <a:ext cx="499943" cy="499943"/>
          </a:xfrm>
          <a:prstGeom prst="roundRect">
            <a:avLst>
              <a:gd name="adj" fmla="val 20000"/>
            </a:avLst>
          </a:prstGeom>
          <a:solidFill>
            <a:srgbClr val="E6E6E6"/>
          </a:solidFill>
          <a:ln w="7620">
            <a:solidFill>
              <a:srgbClr val="CCCCCC"/>
            </a:solidFill>
            <a:prstDash val="solid"/>
          </a:ln>
        </p:spPr>
      </p:sp>
      <p:sp>
        <p:nvSpPr>
          <p:cNvPr id="6" name="Text 4"/>
          <p:cNvSpPr/>
          <p:nvPr/>
        </p:nvSpPr>
        <p:spPr>
          <a:xfrm>
            <a:off x="2537817" y="3347204"/>
            <a:ext cx="121087" cy="416481"/>
          </a:xfrm>
          <a:prstGeom prst="rect">
            <a:avLst/>
          </a:prstGeom>
          <a:noFill/>
          <a:ln/>
        </p:spPr>
        <p:txBody>
          <a:bodyPr wrap="none" rtlCol="0" anchor="t"/>
          <a:lstStyle/>
          <a:p>
            <a:pPr marL="0" indent="0" algn="ctr">
              <a:lnSpc>
                <a:spcPts val="3281"/>
              </a:lnSpc>
              <a:buNone/>
            </a:pPr>
            <a:r>
              <a:rPr lang="en-US" sz="2624" dirty="0">
                <a:solidFill>
                  <a:srgbClr val="383838"/>
                </a:solidFill>
                <a:latin typeface="Patrick Hand" pitchFamily="34" charset="0"/>
                <a:ea typeface="Patrick Hand" pitchFamily="34" charset="-122"/>
                <a:cs typeface="Patrick Hand" pitchFamily="34" charset="-120"/>
              </a:rPr>
              <a:t>1</a:t>
            </a:r>
            <a:endParaRPr lang="en-US" sz="2624" dirty="0"/>
          </a:p>
        </p:txBody>
      </p:sp>
      <p:sp>
        <p:nvSpPr>
          <p:cNvPr id="7" name="Text 5"/>
          <p:cNvSpPr/>
          <p:nvPr/>
        </p:nvSpPr>
        <p:spPr>
          <a:xfrm>
            <a:off x="3070503" y="3381851"/>
            <a:ext cx="2777490" cy="347186"/>
          </a:xfrm>
          <a:prstGeom prst="rect">
            <a:avLst/>
          </a:prstGeom>
          <a:noFill/>
          <a:ln/>
        </p:spPr>
        <p:txBody>
          <a:bodyPr wrap="none" rtlCol="0" anchor="t"/>
          <a:lstStyle/>
          <a:p>
            <a:pPr marL="0" indent="0">
              <a:lnSpc>
                <a:spcPts val="2734"/>
              </a:lnSpc>
              <a:buNone/>
            </a:pPr>
            <a:r>
              <a:rPr lang="en-US" sz="2187" dirty="0">
                <a:solidFill>
                  <a:srgbClr val="383838"/>
                </a:solidFill>
                <a:latin typeface="Patrick Hand" pitchFamily="34" charset="0"/>
                <a:ea typeface="Patrick Hand" pitchFamily="34" charset="-122"/>
                <a:cs typeface="Patrick Hand" pitchFamily="34" charset="-120"/>
              </a:rPr>
              <a:t>Introduction</a:t>
            </a:r>
            <a:endParaRPr lang="en-US" sz="2187" dirty="0"/>
          </a:p>
        </p:txBody>
      </p:sp>
      <p:sp>
        <p:nvSpPr>
          <p:cNvPr id="8" name="Text 6"/>
          <p:cNvSpPr/>
          <p:nvPr/>
        </p:nvSpPr>
        <p:spPr>
          <a:xfrm>
            <a:off x="3070503" y="3862268"/>
            <a:ext cx="4133612" cy="710803"/>
          </a:xfrm>
          <a:prstGeom prst="rect">
            <a:avLst/>
          </a:prstGeom>
          <a:noFill/>
          <a:ln/>
        </p:spPr>
        <p:txBody>
          <a:bodyPr wrap="square" rtlCol="0" anchor="t"/>
          <a:lstStyle/>
          <a:p>
            <a:pPr marL="0" indent="0">
              <a:lnSpc>
                <a:spcPts val="2799"/>
              </a:lnSpc>
              <a:buNone/>
            </a:pPr>
            <a:r>
              <a:rPr lang="en-US" sz="1750" dirty="0">
                <a:solidFill>
                  <a:srgbClr val="383838"/>
                </a:solidFill>
                <a:latin typeface="Patrick Hand" pitchFamily="34" charset="0"/>
                <a:ea typeface="Patrick Hand" pitchFamily="34" charset="-122"/>
                <a:cs typeface="Patrick Hand" pitchFamily="34" charset="-120"/>
              </a:rPr>
              <a:t>Costs are high, sales are low, heavy investment in promotion.</a:t>
            </a:r>
            <a:endParaRPr lang="en-US" sz="1750" dirty="0"/>
          </a:p>
        </p:txBody>
      </p:sp>
      <p:sp>
        <p:nvSpPr>
          <p:cNvPr id="9" name="Shape 7"/>
          <p:cNvSpPr/>
          <p:nvPr/>
        </p:nvSpPr>
        <p:spPr>
          <a:xfrm>
            <a:off x="7426285" y="3305532"/>
            <a:ext cx="499943" cy="499943"/>
          </a:xfrm>
          <a:prstGeom prst="roundRect">
            <a:avLst>
              <a:gd name="adj" fmla="val 20000"/>
            </a:avLst>
          </a:prstGeom>
          <a:solidFill>
            <a:srgbClr val="E6E6E6"/>
          </a:solidFill>
          <a:ln w="7620">
            <a:solidFill>
              <a:srgbClr val="CCCCCC"/>
            </a:solidFill>
            <a:prstDash val="solid"/>
          </a:ln>
        </p:spPr>
      </p:sp>
      <p:sp>
        <p:nvSpPr>
          <p:cNvPr id="10" name="Text 8"/>
          <p:cNvSpPr/>
          <p:nvPr/>
        </p:nvSpPr>
        <p:spPr>
          <a:xfrm>
            <a:off x="7598212" y="3347204"/>
            <a:ext cx="155972" cy="416481"/>
          </a:xfrm>
          <a:prstGeom prst="rect">
            <a:avLst/>
          </a:prstGeom>
          <a:noFill/>
          <a:ln/>
        </p:spPr>
        <p:txBody>
          <a:bodyPr wrap="none" rtlCol="0" anchor="t"/>
          <a:lstStyle/>
          <a:p>
            <a:pPr marL="0" indent="0" algn="ctr">
              <a:lnSpc>
                <a:spcPts val="3281"/>
              </a:lnSpc>
              <a:buNone/>
            </a:pPr>
            <a:r>
              <a:rPr lang="en-US" sz="2624" dirty="0">
                <a:solidFill>
                  <a:srgbClr val="383838"/>
                </a:solidFill>
                <a:latin typeface="Patrick Hand" pitchFamily="34" charset="0"/>
                <a:ea typeface="Patrick Hand" pitchFamily="34" charset="-122"/>
                <a:cs typeface="Patrick Hand" pitchFamily="34" charset="-120"/>
              </a:rPr>
              <a:t>2</a:t>
            </a:r>
            <a:endParaRPr lang="en-US" sz="2624" dirty="0"/>
          </a:p>
        </p:txBody>
      </p:sp>
      <p:sp>
        <p:nvSpPr>
          <p:cNvPr id="11" name="Text 9"/>
          <p:cNvSpPr/>
          <p:nvPr/>
        </p:nvSpPr>
        <p:spPr>
          <a:xfrm>
            <a:off x="8148399" y="3381851"/>
            <a:ext cx="2777490" cy="347186"/>
          </a:xfrm>
          <a:prstGeom prst="rect">
            <a:avLst/>
          </a:prstGeom>
          <a:noFill/>
          <a:ln/>
        </p:spPr>
        <p:txBody>
          <a:bodyPr wrap="none" rtlCol="0" anchor="t"/>
          <a:lstStyle/>
          <a:p>
            <a:pPr marL="0" indent="0">
              <a:lnSpc>
                <a:spcPts val="2734"/>
              </a:lnSpc>
              <a:buNone/>
            </a:pPr>
            <a:r>
              <a:rPr lang="en-US" sz="2187" dirty="0">
                <a:solidFill>
                  <a:srgbClr val="383838"/>
                </a:solidFill>
                <a:latin typeface="Patrick Hand" pitchFamily="34" charset="0"/>
                <a:ea typeface="Patrick Hand" pitchFamily="34" charset="-122"/>
                <a:cs typeface="Patrick Hand" pitchFamily="34" charset="-120"/>
              </a:rPr>
              <a:t>Growth</a:t>
            </a:r>
            <a:endParaRPr lang="en-US" sz="2187" dirty="0"/>
          </a:p>
        </p:txBody>
      </p:sp>
      <p:sp>
        <p:nvSpPr>
          <p:cNvPr id="12" name="Text 10"/>
          <p:cNvSpPr/>
          <p:nvPr/>
        </p:nvSpPr>
        <p:spPr>
          <a:xfrm>
            <a:off x="8148399" y="3862268"/>
            <a:ext cx="4133612" cy="710803"/>
          </a:xfrm>
          <a:prstGeom prst="rect">
            <a:avLst/>
          </a:prstGeom>
          <a:noFill/>
          <a:ln/>
        </p:spPr>
        <p:txBody>
          <a:bodyPr wrap="square" rtlCol="0" anchor="t"/>
          <a:lstStyle/>
          <a:p>
            <a:pPr marL="0" indent="0">
              <a:lnSpc>
                <a:spcPts val="2799"/>
              </a:lnSpc>
              <a:buNone/>
            </a:pPr>
            <a:r>
              <a:rPr lang="en-US" sz="1750" dirty="0">
                <a:solidFill>
                  <a:srgbClr val="383838"/>
                </a:solidFill>
                <a:latin typeface="Patrick Hand" pitchFamily="34" charset="0"/>
                <a:ea typeface="Patrick Hand" pitchFamily="34" charset="-122"/>
                <a:cs typeface="Patrick Hand" pitchFamily="34" charset="-120"/>
              </a:rPr>
              <a:t>Rapid sales increase, profits peak, competition enters the market.</a:t>
            </a:r>
            <a:endParaRPr lang="en-US" sz="1750" dirty="0"/>
          </a:p>
        </p:txBody>
      </p:sp>
      <p:sp>
        <p:nvSpPr>
          <p:cNvPr id="13" name="Shape 11"/>
          <p:cNvSpPr/>
          <p:nvPr/>
        </p:nvSpPr>
        <p:spPr>
          <a:xfrm>
            <a:off x="2348389" y="4968835"/>
            <a:ext cx="499943" cy="499943"/>
          </a:xfrm>
          <a:prstGeom prst="roundRect">
            <a:avLst>
              <a:gd name="adj" fmla="val 20000"/>
            </a:avLst>
          </a:prstGeom>
          <a:solidFill>
            <a:srgbClr val="E6E6E6"/>
          </a:solidFill>
          <a:ln w="7620">
            <a:solidFill>
              <a:srgbClr val="CCCCCC"/>
            </a:solidFill>
            <a:prstDash val="solid"/>
          </a:ln>
        </p:spPr>
      </p:sp>
      <p:sp>
        <p:nvSpPr>
          <p:cNvPr id="14" name="Text 12"/>
          <p:cNvSpPr/>
          <p:nvPr/>
        </p:nvSpPr>
        <p:spPr>
          <a:xfrm>
            <a:off x="2523649" y="5010507"/>
            <a:ext cx="149304" cy="416481"/>
          </a:xfrm>
          <a:prstGeom prst="rect">
            <a:avLst/>
          </a:prstGeom>
          <a:noFill/>
          <a:ln/>
        </p:spPr>
        <p:txBody>
          <a:bodyPr wrap="none" rtlCol="0" anchor="t"/>
          <a:lstStyle/>
          <a:p>
            <a:pPr marL="0" indent="0" algn="ctr">
              <a:lnSpc>
                <a:spcPts val="3281"/>
              </a:lnSpc>
              <a:buNone/>
            </a:pPr>
            <a:r>
              <a:rPr lang="en-US" sz="2624" dirty="0">
                <a:solidFill>
                  <a:srgbClr val="383838"/>
                </a:solidFill>
                <a:latin typeface="Patrick Hand" pitchFamily="34" charset="0"/>
                <a:ea typeface="Patrick Hand" pitchFamily="34" charset="-122"/>
                <a:cs typeface="Patrick Hand" pitchFamily="34" charset="-120"/>
              </a:rPr>
              <a:t>3</a:t>
            </a:r>
            <a:endParaRPr lang="en-US" sz="2624" dirty="0"/>
          </a:p>
        </p:txBody>
      </p:sp>
      <p:sp>
        <p:nvSpPr>
          <p:cNvPr id="15" name="Text 13"/>
          <p:cNvSpPr/>
          <p:nvPr/>
        </p:nvSpPr>
        <p:spPr>
          <a:xfrm>
            <a:off x="3070503" y="5045154"/>
            <a:ext cx="2777490" cy="347186"/>
          </a:xfrm>
          <a:prstGeom prst="rect">
            <a:avLst/>
          </a:prstGeom>
          <a:noFill/>
          <a:ln/>
        </p:spPr>
        <p:txBody>
          <a:bodyPr wrap="none" rtlCol="0" anchor="t"/>
          <a:lstStyle/>
          <a:p>
            <a:pPr marL="0" indent="0">
              <a:lnSpc>
                <a:spcPts val="2734"/>
              </a:lnSpc>
              <a:buNone/>
            </a:pPr>
            <a:r>
              <a:rPr lang="en-US" sz="2187" dirty="0">
                <a:solidFill>
                  <a:srgbClr val="383838"/>
                </a:solidFill>
                <a:latin typeface="Patrick Hand" pitchFamily="34" charset="0"/>
                <a:ea typeface="Patrick Hand" pitchFamily="34" charset="-122"/>
                <a:cs typeface="Patrick Hand" pitchFamily="34" charset="-120"/>
              </a:rPr>
              <a:t>Maturity</a:t>
            </a:r>
            <a:endParaRPr lang="en-US" sz="2187" dirty="0"/>
          </a:p>
        </p:txBody>
      </p:sp>
      <p:sp>
        <p:nvSpPr>
          <p:cNvPr id="16" name="Text 14"/>
          <p:cNvSpPr/>
          <p:nvPr/>
        </p:nvSpPr>
        <p:spPr>
          <a:xfrm>
            <a:off x="3070503" y="5525572"/>
            <a:ext cx="4133612" cy="710803"/>
          </a:xfrm>
          <a:prstGeom prst="rect">
            <a:avLst/>
          </a:prstGeom>
          <a:noFill/>
          <a:ln/>
        </p:spPr>
        <p:txBody>
          <a:bodyPr wrap="square" rtlCol="0" anchor="t"/>
          <a:lstStyle/>
          <a:p>
            <a:pPr marL="0" indent="0">
              <a:lnSpc>
                <a:spcPts val="2799"/>
              </a:lnSpc>
              <a:buNone/>
            </a:pPr>
            <a:r>
              <a:rPr lang="en-US" sz="1750" dirty="0">
                <a:solidFill>
                  <a:srgbClr val="383838"/>
                </a:solidFill>
                <a:latin typeface="Patrick Hand" pitchFamily="34" charset="0"/>
                <a:ea typeface="Patrick Hand" pitchFamily="34" charset="-122"/>
                <a:cs typeface="Patrick Hand" pitchFamily="34" charset="-120"/>
              </a:rPr>
              <a:t>Sales stabilize, competition intensifies, price wars to maintain market share.</a:t>
            </a:r>
            <a:endParaRPr lang="en-US" sz="1750" dirty="0"/>
          </a:p>
        </p:txBody>
      </p:sp>
      <p:sp>
        <p:nvSpPr>
          <p:cNvPr id="17" name="Shape 15"/>
          <p:cNvSpPr/>
          <p:nvPr/>
        </p:nvSpPr>
        <p:spPr>
          <a:xfrm>
            <a:off x="7426285" y="4968835"/>
            <a:ext cx="499943" cy="499943"/>
          </a:xfrm>
          <a:prstGeom prst="roundRect">
            <a:avLst>
              <a:gd name="adj" fmla="val 20000"/>
            </a:avLst>
          </a:prstGeom>
          <a:solidFill>
            <a:srgbClr val="E6E6E6"/>
          </a:solidFill>
          <a:ln w="7620">
            <a:solidFill>
              <a:srgbClr val="CCCCCC"/>
            </a:solidFill>
            <a:prstDash val="solid"/>
          </a:ln>
        </p:spPr>
      </p:sp>
      <p:sp>
        <p:nvSpPr>
          <p:cNvPr id="18" name="Text 16"/>
          <p:cNvSpPr/>
          <p:nvPr/>
        </p:nvSpPr>
        <p:spPr>
          <a:xfrm>
            <a:off x="7613690" y="5010507"/>
            <a:ext cx="125016" cy="416481"/>
          </a:xfrm>
          <a:prstGeom prst="rect">
            <a:avLst/>
          </a:prstGeom>
          <a:noFill/>
          <a:ln/>
        </p:spPr>
        <p:txBody>
          <a:bodyPr wrap="none" rtlCol="0" anchor="t"/>
          <a:lstStyle/>
          <a:p>
            <a:pPr marL="0" indent="0" algn="ctr">
              <a:lnSpc>
                <a:spcPts val="3281"/>
              </a:lnSpc>
              <a:buNone/>
            </a:pPr>
            <a:r>
              <a:rPr lang="en-US" sz="2624" dirty="0">
                <a:solidFill>
                  <a:srgbClr val="383838"/>
                </a:solidFill>
                <a:latin typeface="Patrick Hand" pitchFamily="34" charset="0"/>
                <a:ea typeface="Patrick Hand" pitchFamily="34" charset="-122"/>
                <a:cs typeface="Patrick Hand" pitchFamily="34" charset="-120"/>
              </a:rPr>
              <a:t>4</a:t>
            </a:r>
            <a:endParaRPr lang="en-US" sz="2624" dirty="0"/>
          </a:p>
        </p:txBody>
      </p:sp>
      <p:sp>
        <p:nvSpPr>
          <p:cNvPr id="19" name="Text 17"/>
          <p:cNvSpPr/>
          <p:nvPr/>
        </p:nvSpPr>
        <p:spPr>
          <a:xfrm>
            <a:off x="8148399" y="5045154"/>
            <a:ext cx="2777490" cy="347186"/>
          </a:xfrm>
          <a:prstGeom prst="rect">
            <a:avLst/>
          </a:prstGeom>
          <a:noFill/>
          <a:ln/>
        </p:spPr>
        <p:txBody>
          <a:bodyPr wrap="none" rtlCol="0" anchor="t"/>
          <a:lstStyle/>
          <a:p>
            <a:pPr marL="0" indent="0">
              <a:lnSpc>
                <a:spcPts val="2734"/>
              </a:lnSpc>
              <a:buNone/>
            </a:pPr>
            <a:r>
              <a:rPr lang="en-US" sz="2187" dirty="0">
                <a:solidFill>
                  <a:srgbClr val="383838"/>
                </a:solidFill>
                <a:latin typeface="Patrick Hand" pitchFamily="34" charset="0"/>
                <a:ea typeface="Patrick Hand" pitchFamily="34" charset="-122"/>
                <a:cs typeface="Patrick Hand" pitchFamily="34" charset="-120"/>
              </a:rPr>
              <a:t>Decline</a:t>
            </a:r>
            <a:endParaRPr lang="en-US" sz="2187" dirty="0"/>
          </a:p>
        </p:txBody>
      </p:sp>
      <p:sp>
        <p:nvSpPr>
          <p:cNvPr id="20" name="Text 18"/>
          <p:cNvSpPr/>
          <p:nvPr/>
        </p:nvSpPr>
        <p:spPr>
          <a:xfrm>
            <a:off x="8148399" y="5525572"/>
            <a:ext cx="4133612" cy="710803"/>
          </a:xfrm>
          <a:prstGeom prst="rect">
            <a:avLst/>
          </a:prstGeom>
          <a:noFill/>
          <a:ln/>
        </p:spPr>
        <p:txBody>
          <a:bodyPr wrap="square" rtlCol="0" anchor="t"/>
          <a:lstStyle/>
          <a:p>
            <a:pPr marL="0" indent="0">
              <a:lnSpc>
                <a:spcPts val="2799"/>
              </a:lnSpc>
              <a:buNone/>
            </a:pPr>
            <a:r>
              <a:rPr lang="en-US" sz="1750" dirty="0">
                <a:solidFill>
                  <a:srgbClr val="383838"/>
                </a:solidFill>
                <a:latin typeface="Patrick Hand" pitchFamily="34" charset="0"/>
                <a:ea typeface="Patrick Hand" pitchFamily="34" charset="-122"/>
                <a:cs typeface="Patrick Hand" pitchFamily="34" charset="-120"/>
              </a:rPr>
              <a:t>Sales decline, profits diminish, decision to discontinue or revitalize.</a:t>
            </a:r>
            <a:endParaRPr lang="en-US" sz="1750" dirty="0"/>
          </a:p>
        </p:txBody>
      </p:sp>
      <p:pic>
        <p:nvPicPr>
          <p:cNvPr id="23" name="Audio 22">
            <a:hlinkClick r:id="" action="ppaction://media"/>
            <a:extLst>
              <a:ext uri="{FF2B5EF4-FFF2-40B4-BE49-F238E27FC236}">
                <a16:creationId xmlns:a16="http://schemas.microsoft.com/office/drawing/2014/main" id="{1B9B0A29-F805-497C-AB70-73591577B1E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245" t="-161075" r="-325245" b="-161075"/>
          <a:stretch>
            <a:fillRect/>
          </a:stretch>
        </p:blipFill>
        <p:spPr>
          <a:xfrm>
            <a:off x="10972800" y="6172200"/>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2795"/>
    </mc:Choice>
    <mc:Fallback>
      <p:transition spd="slow" advTm="1127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sp>
        <p:nvSpPr>
          <p:cNvPr id="4" name="Text 2"/>
          <p:cNvSpPr/>
          <p:nvPr/>
        </p:nvSpPr>
        <p:spPr>
          <a:xfrm>
            <a:off x="2348389" y="2572107"/>
            <a:ext cx="6517958" cy="694373"/>
          </a:xfrm>
          <a:prstGeom prst="rect">
            <a:avLst/>
          </a:prstGeom>
          <a:noFill/>
          <a:ln/>
        </p:spPr>
        <p:txBody>
          <a:bodyPr wrap="none" rtlCol="0" anchor="t"/>
          <a:lstStyle/>
          <a:p>
            <a:pPr marL="0" indent="0">
              <a:lnSpc>
                <a:spcPts val="5468"/>
              </a:lnSpc>
              <a:buNone/>
            </a:pPr>
            <a:r>
              <a:rPr lang="en-US" sz="4374" dirty="0">
                <a:solidFill>
                  <a:srgbClr val="383838"/>
                </a:solidFill>
                <a:latin typeface="Patrick Hand" pitchFamily="34" charset="0"/>
                <a:ea typeface="Patrick Hand" pitchFamily="34" charset="-122"/>
                <a:cs typeface="Patrick Hand" pitchFamily="34" charset="-120"/>
              </a:rPr>
              <a:t>Relationship with Process Design</a:t>
            </a:r>
            <a:endParaRPr lang="en-US" sz="4374" dirty="0"/>
          </a:p>
        </p:txBody>
      </p:sp>
      <p:sp>
        <p:nvSpPr>
          <p:cNvPr id="5" name="Text 3"/>
          <p:cNvSpPr/>
          <p:nvPr/>
        </p:nvSpPr>
        <p:spPr>
          <a:xfrm>
            <a:off x="2348389" y="3821906"/>
            <a:ext cx="2777490" cy="347186"/>
          </a:xfrm>
          <a:prstGeom prst="rect">
            <a:avLst/>
          </a:prstGeom>
          <a:noFill/>
          <a:ln/>
        </p:spPr>
        <p:txBody>
          <a:bodyPr wrap="none" rtlCol="0" anchor="t"/>
          <a:lstStyle/>
          <a:p>
            <a:pPr marL="0" indent="0">
              <a:lnSpc>
                <a:spcPts val="2734"/>
              </a:lnSpc>
              <a:buNone/>
            </a:pPr>
            <a:r>
              <a:rPr lang="en-US" sz="2187" dirty="0">
                <a:solidFill>
                  <a:srgbClr val="383838"/>
                </a:solidFill>
                <a:latin typeface="Patrick Hand" pitchFamily="34" charset="0"/>
                <a:ea typeface="Patrick Hand" pitchFamily="34" charset="-122"/>
                <a:cs typeface="Patrick Hand" pitchFamily="34" charset="-120"/>
              </a:rPr>
              <a:t>Introduction</a:t>
            </a:r>
            <a:endParaRPr lang="en-US" sz="2187" dirty="0"/>
          </a:p>
        </p:txBody>
      </p:sp>
      <p:sp>
        <p:nvSpPr>
          <p:cNvPr id="6" name="Text 4"/>
          <p:cNvSpPr/>
          <p:nvPr/>
        </p:nvSpPr>
        <p:spPr>
          <a:xfrm>
            <a:off x="2348389" y="4391263"/>
            <a:ext cx="2949416" cy="710803"/>
          </a:xfrm>
          <a:prstGeom prst="rect">
            <a:avLst/>
          </a:prstGeom>
          <a:noFill/>
          <a:ln/>
        </p:spPr>
        <p:txBody>
          <a:bodyPr wrap="square" rtlCol="0" anchor="t"/>
          <a:lstStyle/>
          <a:p>
            <a:pPr marL="0" indent="0">
              <a:lnSpc>
                <a:spcPts val="2799"/>
              </a:lnSpc>
              <a:buNone/>
            </a:pPr>
            <a:r>
              <a:rPr lang="en-US" sz="1750" dirty="0">
                <a:solidFill>
                  <a:srgbClr val="383838"/>
                </a:solidFill>
                <a:latin typeface="Patrick Hand" pitchFamily="34" charset="0"/>
                <a:ea typeface="Patrick Hand" pitchFamily="34" charset="-122"/>
                <a:cs typeface="Patrick Hand" pitchFamily="34" charset="-120"/>
              </a:rPr>
              <a:t>Flexible processes to accommodate changes and innovations.</a:t>
            </a:r>
            <a:endParaRPr lang="en-US" sz="1750" dirty="0"/>
          </a:p>
        </p:txBody>
      </p:sp>
      <p:sp>
        <p:nvSpPr>
          <p:cNvPr id="7" name="Text 5"/>
          <p:cNvSpPr/>
          <p:nvPr/>
        </p:nvSpPr>
        <p:spPr>
          <a:xfrm>
            <a:off x="5847398" y="3821906"/>
            <a:ext cx="2777490" cy="347186"/>
          </a:xfrm>
          <a:prstGeom prst="rect">
            <a:avLst/>
          </a:prstGeom>
          <a:noFill/>
          <a:ln/>
        </p:spPr>
        <p:txBody>
          <a:bodyPr wrap="none" rtlCol="0" anchor="t"/>
          <a:lstStyle/>
          <a:p>
            <a:pPr marL="0" indent="0">
              <a:lnSpc>
                <a:spcPts val="2734"/>
              </a:lnSpc>
              <a:buNone/>
            </a:pPr>
            <a:r>
              <a:rPr lang="en-US" sz="2187" dirty="0">
                <a:solidFill>
                  <a:srgbClr val="383838"/>
                </a:solidFill>
                <a:latin typeface="Patrick Hand" pitchFamily="34" charset="0"/>
                <a:ea typeface="Patrick Hand" pitchFamily="34" charset="-122"/>
                <a:cs typeface="Patrick Hand" pitchFamily="34" charset="-120"/>
              </a:rPr>
              <a:t>Growth</a:t>
            </a:r>
            <a:endParaRPr lang="en-US" sz="2187" dirty="0"/>
          </a:p>
        </p:txBody>
      </p:sp>
      <p:sp>
        <p:nvSpPr>
          <p:cNvPr id="8" name="Text 6"/>
          <p:cNvSpPr/>
          <p:nvPr/>
        </p:nvSpPr>
        <p:spPr>
          <a:xfrm>
            <a:off x="5847398" y="4391263"/>
            <a:ext cx="2949416" cy="710803"/>
          </a:xfrm>
          <a:prstGeom prst="rect">
            <a:avLst/>
          </a:prstGeom>
          <a:noFill/>
          <a:ln/>
        </p:spPr>
        <p:txBody>
          <a:bodyPr wrap="square" rtlCol="0" anchor="t"/>
          <a:lstStyle/>
          <a:p>
            <a:pPr marL="0" indent="0">
              <a:lnSpc>
                <a:spcPts val="2799"/>
              </a:lnSpc>
              <a:buNone/>
            </a:pPr>
            <a:r>
              <a:rPr lang="en-US" sz="1750" dirty="0">
                <a:solidFill>
                  <a:srgbClr val="383838"/>
                </a:solidFill>
                <a:latin typeface="Patrick Hand" pitchFamily="34" charset="0"/>
                <a:ea typeface="Patrick Hand" pitchFamily="34" charset="-122"/>
                <a:cs typeface="Patrick Hand" pitchFamily="34" charset="-120"/>
              </a:rPr>
              <a:t>Streamlined processes to meet increasing demand efficiently.</a:t>
            </a:r>
            <a:endParaRPr lang="en-US" sz="1750" dirty="0"/>
          </a:p>
        </p:txBody>
      </p:sp>
      <p:sp>
        <p:nvSpPr>
          <p:cNvPr id="9" name="Text 7"/>
          <p:cNvSpPr/>
          <p:nvPr/>
        </p:nvSpPr>
        <p:spPr>
          <a:xfrm>
            <a:off x="9346406" y="3821906"/>
            <a:ext cx="2777490" cy="347186"/>
          </a:xfrm>
          <a:prstGeom prst="rect">
            <a:avLst/>
          </a:prstGeom>
          <a:noFill/>
          <a:ln/>
        </p:spPr>
        <p:txBody>
          <a:bodyPr wrap="none" rtlCol="0" anchor="t"/>
          <a:lstStyle/>
          <a:p>
            <a:pPr marL="0" indent="0">
              <a:lnSpc>
                <a:spcPts val="2734"/>
              </a:lnSpc>
              <a:buNone/>
            </a:pPr>
            <a:r>
              <a:rPr lang="en-US" sz="2187" dirty="0">
                <a:solidFill>
                  <a:srgbClr val="383838"/>
                </a:solidFill>
                <a:latin typeface="Patrick Hand" pitchFamily="34" charset="0"/>
                <a:ea typeface="Patrick Hand" pitchFamily="34" charset="-122"/>
                <a:cs typeface="Patrick Hand" pitchFamily="34" charset="-120"/>
              </a:rPr>
              <a:t>Maturity</a:t>
            </a:r>
            <a:endParaRPr lang="en-US" sz="2187" dirty="0"/>
          </a:p>
        </p:txBody>
      </p:sp>
      <p:sp>
        <p:nvSpPr>
          <p:cNvPr id="10" name="Text 8"/>
          <p:cNvSpPr/>
          <p:nvPr/>
        </p:nvSpPr>
        <p:spPr>
          <a:xfrm>
            <a:off x="9346406" y="4391263"/>
            <a:ext cx="2949416" cy="1066205"/>
          </a:xfrm>
          <a:prstGeom prst="rect">
            <a:avLst/>
          </a:prstGeom>
          <a:noFill/>
          <a:ln/>
        </p:spPr>
        <p:txBody>
          <a:bodyPr wrap="square" rtlCol="0" anchor="t"/>
          <a:lstStyle/>
          <a:p>
            <a:pPr marL="0" indent="0">
              <a:lnSpc>
                <a:spcPts val="2799"/>
              </a:lnSpc>
              <a:buNone/>
            </a:pPr>
            <a:r>
              <a:rPr lang="en-US" sz="1750" dirty="0">
                <a:solidFill>
                  <a:srgbClr val="383838"/>
                </a:solidFill>
                <a:latin typeface="Patrick Hand" pitchFamily="34" charset="0"/>
                <a:ea typeface="Patrick Hand" pitchFamily="34" charset="-122"/>
                <a:cs typeface="Patrick Hand" pitchFamily="34" charset="-120"/>
              </a:rPr>
              <a:t>Cost reduction and process optimization to maintain profitability.</a:t>
            </a:r>
            <a:endParaRPr lang="en-US" sz="1750" dirty="0"/>
          </a:p>
        </p:txBody>
      </p:sp>
      <p:pic>
        <p:nvPicPr>
          <p:cNvPr id="11" name="Audio 10">
            <a:hlinkClick r:id="" action="ppaction://media"/>
            <a:extLst>
              <a:ext uri="{FF2B5EF4-FFF2-40B4-BE49-F238E27FC236}">
                <a16:creationId xmlns:a16="http://schemas.microsoft.com/office/drawing/2014/main" id="{9968E287-D3C9-AE0C-B2E7-979F2DA5B26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245" t="-161075" r="-325245" b="-161075"/>
          <a:stretch>
            <a:fillRect/>
          </a:stretch>
        </p:blipFill>
        <p:spPr>
          <a:xfrm>
            <a:off x="10972800" y="6172200"/>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3725"/>
    </mc:Choice>
    <mc:Fallback>
      <p:transition spd="slow" advTm="737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sp>
        <p:nvSpPr>
          <p:cNvPr id="4" name="Text 2"/>
          <p:cNvSpPr/>
          <p:nvPr/>
        </p:nvSpPr>
        <p:spPr>
          <a:xfrm>
            <a:off x="2348389" y="1783556"/>
            <a:ext cx="7268408" cy="694373"/>
          </a:xfrm>
          <a:prstGeom prst="rect">
            <a:avLst/>
          </a:prstGeom>
          <a:noFill/>
          <a:ln/>
        </p:spPr>
        <p:txBody>
          <a:bodyPr wrap="none" rtlCol="0" anchor="t"/>
          <a:lstStyle/>
          <a:p>
            <a:pPr marL="0" indent="0">
              <a:lnSpc>
                <a:spcPts val="5468"/>
              </a:lnSpc>
              <a:buNone/>
            </a:pPr>
            <a:r>
              <a:rPr lang="en-US" sz="4374" dirty="0">
                <a:solidFill>
                  <a:srgbClr val="383838"/>
                </a:solidFill>
                <a:latin typeface="Patrick Hand" pitchFamily="34" charset="0"/>
                <a:ea typeface="Patrick Hand" pitchFamily="34" charset="-122"/>
                <a:cs typeface="Patrick Hand" pitchFamily="34" charset="-120"/>
              </a:rPr>
              <a:t>Implications for Revenue Generation</a:t>
            </a:r>
            <a:endParaRPr lang="en-US" sz="4374" dirty="0"/>
          </a:p>
        </p:txBody>
      </p:sp>
      <p:sp>
        <p:nvSpPr>
          <p:cNvPr id="5" name="Shape 3"/>
          <p:cNvSpPr/>
          <p:nvPr/>
        </p:nvSpPr>
        <p:spPr>
          <a:xfrm>
            <a:off x="2348389" y="2922270"/>
            <a:ext cx="4855726" cy="1650802"/>
          </a:xfrm>
          <a:prstGeom prst="roundRect">
            <a:avLst>
              <a:gd name="adj" fmla="val 6057"/>
            </a:avLst>
          </a:prstGeom>
          <a:solidFill>
            <a:srgbClr val="E6E6E6"/>
          </a:solidFill>
          <a:ln w="7620">
            <a:solidFill>
              <a:srgbClr val="CCCCCC"/>
            </a:solidFill>
            <a:prstDash val="solid"/>
          </a:ln>
        </p:spPr>
      </p:sp>
      <p:sp>
        <p:nvSpPr>
          <p:cNvPr id="6" name="Text 4"/>
          <p:cNvSpPr/>
          <p:nvPr/>
        </p:nvSpPr>
        <p:spPr>
          <a:xfrm>
            <a:off x="2578179" y="3152061"/>
            <a:ext cx="2777490" cy="347186"/>
          </a:xfrm>
          <a:prstGeom prst="rect">
            <a:avLst/>
          </a:prstGeom>
          <a:noFill/>
          <a:ln/>
        </p:spPr>
        <p:txBody>
          <a:bodyPr wrap="none" rtlCol="0" anchor="t"/>
          <a:lstStyle/>
          <a:p>
            <a:pPr marL="0" indent="0">
              <a:lnSpc>
                <a:spcPts val="2734"/>
              </a:lnSpc>
              <a:buNone/>
            </a:pPr>
            <a:r>
              <a:rPr lang="en-US" sz="2187" dirty="0">
                <a:solidFill>
                  <a:srgbClr val="383838"/>
                </a:solidFill>
                <a:latin typeface="Patrick Hand" pitchFamily="34" charset="0"/>
                <a:ea typeface="Patrick Hand" pitchFamily="34" charset="-122"/>
                <a:cs typeface="Patrick Hand" pitchFamily="34" charset="-120"/>
              </a:rPr>
              <a:t>Introduction</a:t>
            </a:r>
            <a:endParaRPr lang="en-US" sz="2187" dirty="0"/>
          </a:p>
        </p:txBody>
      </p:sp>
      <p:sp>
        <p:nvSpPr>
          <p:cNvPr id="7" name="Text 5"/>
          <p:cNvSpPr/>
          <p:nvPr/>
        </p:nvSpPr>
        <p:spPr>
          <a:xfrm>
            <a:off x="2578179" y="3632478"/>
            <a:ext cx="4396145" cy="710803"/>
          </a:xfrm>
          <a:prstGeom prst="rect">
            <a:avLst/>
          </a:prstGeom>
          <a:noFill/>
          <a:ln/>
        </p:spPr>
        <p:txBody>
          <a:bodyPr wrap="square" rtlCol="0" anchor="t"/>
          <a:lstStyle/>
          <a:p>
            <a:pPr marL="0" indent="0">
              <a:lnSpc>
                <a:spcPts val="2799"/>
              </a:lnSpc>
              <a:buNone/>
            </a:pPr>
            <a:r>
              <a:rPr lang="en-US" sz="1750" dirty="0">
                <a:solidFill>
                  <a:srgbClr val="383838"/>
                </a:solidFill>
                <a:latin typeface="Patrick Hand" pitchFamily="34" charset="0"/>
                <a:ea typeface="Patrick Hand" pitchFamily="34" charset="-122"/>
                <a:cs typeface="Patrick Hand" pitchFamily="34" charset="-120"/>
              </a:rPr>
              <a:t>Limited revenue, heavy investment in R&amp;D and marketing.</a:t>
            </a:r>
            <a:endParaRPr lang="en-US" sz="1750" dirty="0"/>
          </a:p>
        </p:txBody>
      </p:sp>
      <p:sp>
        <p:nvSpPr>
          <p:cNvPr id="8" name="Shape 6"/>
          <p:cNvSpPr/>
          <p:nvPr/>
        </p:nvSpPr>
        <p:spPr>
          <a:xfrm>
            <a:off x="7426285" y="2922270"/>
            <a:ext cx="4855726" cy="1650802"/>
          </a:xfrm>
          <a:prstGeom prst="roundRect">
            <a:avLst>
              <a:gd name="adj" fmla="val 6057"/>
            </a:avLst>
          </a:prstGeom>
          <a:solidFill>
            <a:srgbClr val="E6E6E6"/>
          </a:solidFill>
          <a:ln w="7620">
            <a:solidFill>
              <a:srgbClr val="CCCCCC"/>
            </a:solidFill>
            <a:prstDash val="solid"/>
          </a:ln>
        </p:spPr>
      </p:sp>
      <p:sp>
        <p:nvSpPr>
          <p:cNvPr id="9" name="Text 7"/>
          <p:cNvSpPr/>
          <p:nvPr/>
        </p:nvSpPr>
        <p:spPr>
          <a:xfrm>
            <a:off x="7656076" y="3152061"/>
            <a:ext cx="2777490" cy="347186"/>
          </a:xfrm>
          <a:prstGeom prst="rect">
            <a:avLst/>
          </a:prstGeom>
          <a:noFill/>
          <a:ln/>
        </p:spPr>
        <p:txBody>
          <a:bodyPr wrap="none" rtlCol="0" anchor="t"/>
          <a:lstStyle/>
          <a:p>
            <a:pPr marL="0" indent="0">
              <a:lnSpc>
                <a:spcPts val="2734"/>
              </a:lnSpc>
              <a:buNone/>
            </a:pPr>
            <a:r>
              <a:rPr lang="en-US" sz="2187" dirty="0">
                <a:solidFill>
                  <a:srgbClr val="383838"/>
                </a:solidFill>
                <a:latin typeface="Patrick Hand" pitchFamily="34" charset="0"/>
                <a:ea typeface="Patrick Hand" pitchFamily="34" charset="-122"/>
                <a:cs typeface="Patrick Hand" pitchFamily="34" charset="-120"/>
              </a:rPr>
              <a:t>Growth</a:t>
            </a:r>
            <a:endParaRPr lang="en-US" sz="2187" dirty="0"/>
          </a:p>
        </p:txBody>
      </p:sp>
      <p:sp>
        <p:nvSpPr>
          <p:cNvPr id="10" name="Text 8"/>
          <p:cNvSpPr/>
          <p:nvPr/>
        </p:nvSpPr>
        <p:spPr>
          <a:xfrm>
            <a:off x="7656076" y="3632478"/>
            <a:ext cx="4396145" cy="355402"/>
          </a:xfrm>
          <a:prstGeom prst="rect">
            <a:avLst/>
          </a:prstGeom>
          <a:noFill/>
          <a:ln/>
        </p:spPr>
        <p:txBody>
          <a:bodyPr wrap="none" rtlCol="0" anchor="t"/>
          <a:lstStyle/>
          <a:p>
            <a:pPr marL="0" indent="0">
              <a:lnSpc>
                <a:spcPts val="2799"/>
              </a:lnSpc>
              <a:buNone/>
            </a:pPr>
            <a:r>
              <a:rPr lang="en-US" sz="1750" dirty="0">
                <a:solidFill>
                  <a:srgbClr val="383838"/>
                </a:solidFill>
                <a:latin typeface="Patrick Hand" pitchFamily="34" charset="0"/>
                <a:ea typeface="Patrick Hand" pitchFamily="34" charset="-122"/>
                <a:cs typeface="Patrick Hand" pitchFamily="34" charset="-120"/>
              </a:rPr>
              <a:t>Significant revenue increase, improved profitability.</a:t>
            </a:r>
            <a:endParaRPr lang="en-US" sz="1750" dirty="0"/>
          </a:p>
        </p:txBody>
      </p:sp>
      <p:sp>
        <p:nvSpPr>
          <p:cNvPr id="11" name="Shape 9"/>
          <p:cNvSpPr/>
          <p:nvPr/>
        </p:nvSpPr>
        <p:spPr>
          <a:xfrm>
            <a:off x="2348389" y="4795242"/>
            <a:ext cx="4855726" cy="1650802"/>
          </a:xfrm>
          <a:prstGeom prst="roundRect">
            <a:avLst>
              <a:gd name="adj" fmla="val 6057"/>
            </a:avLst>
          </a:prstGeom>
          <a:solidFill>
            <a:srgbClr val="E6E6E6"/>
          </a:solidFill>
          <a:ln w="7620">
            <a:solidFill>
              <a:srgbClr val="CCCCCC"/>
            </a:solidFill>
            <a:prstDash val="solid"/>
          </a:ln>
        </p:spPr>
      </p:sp>
      <p:sp>
        <p:nvSpPr>
          <p:cNvPr id="12" name="Text 10"/>
          <p:cNvSpPr/>
          <p:nvPr/>
        </p:nvSpPr>
        <p:spPr>
          <a:xfrm>
            <a:off x="2578179" y="5025033"/>
            <a:ext cx="2777490" cy="347186"/>
          </a:xfrm>
          <a:prstGeom prst="rect">
            <a:avLst/>
          </a:prstGeom>
          <a:noFill/>
          <a:ln/>
        </p:spPr>
        <p:txBody>
          <a:bodyPr wrap="none" rtlCol="0" anchor="t"/>
          <a:lstStyle/>
          <a:p>
            <a:pPr marL="0" indent="0">
              <a:lnSpc>
                <a:spcPts val="2734"/>
              </a:lnSpc>
              <a:buNone/>
            </a:pPr>
            <a:r>
              <a:rPr lang="en-US" sz="2187" dirty="0">
                <a:solidFill>
                  <a:srgbClr val="383838"/>
                </a:solidFill>
                <a:latin typeface="Patrick Hand" pitchFamily="34" charset="0"/>
                <a:ea typeface="Patrick Hand" pitchFamily="34" charset="-122"/>
                <a:cs typeface="Patrick Hand" pitchFamily="34" charset="-120"/>
              </a:rPr>
              <a:t>Maturity</a:t>
            </a:r>
            <a:endParaRPr lang="en-US" sz="2187" dirty="0"/>
          </a:p>
        </p:txBody>
      </p:sp>
      <p:sp>
        <p:nvSpPr>
          <p:cNvPr id="13" name="Text 11"/>
          <p:cNvSpPr/>
          <p:nvPr/>
        </p:nvSpPr>
        <p:spPr>
          <a:xfrm>
            <a:off x="2578179" y="5505450"/>
            <a:ext cx="4396145" cy="710803"/>
          </a:xfrm>
          <a:prstGeom prst="rect">
            <a:avLst/>
          </a:prstGeom>
          <a:noFill/>
          <a:ln/>
        </p:spPr>
        <p:txBody>
          <a:bodyPr wrap="square" rtlCol="0" anchor="t"/>
          <a:lstStyle/>
          <a:p>
            <a:pPr marL="0" indent="0">
              <a:lnSpc>
                <a:spcPts val="2799"/>
              </a:lnSpc>
              <a:buNone/>
            </a:pPr>
            <a:r>
              <a:rPr lang="en-US" sz="1750" dirty="0">
                <a:solidFill>
                  <a:srgbClr val="383838"/>
                </a:solidFill>
                <a:latin typeface="Patrick Hand" pitchFamily="34" charset="0"/>
                <a:ea typeface="Patrick Hand" pitchFamily="34" charset="-122"/>
                <a:cs typeface="Patrick Hand" pitchFamily="34" charset="-120"/>
              </a:rPr>
              <a:t>Revenue stabilizes, focus on cost control and market share.</a:t>
            </a:r>
            <a:endParaRPr lang="en-US" sz="1750" dirty="0"/>
          </a:p>
        </p:txBody>
      </p:sp>
      <p:sp>
        <p:nvSpPr>
          <p:cNvPr id="14" name="Shape 12"/>
          <p:cNvSpPr/>
          <p:nvPr/>
        </p:nvSpPr>
        <p:spPr>
          <a:xfrm>
            <a:off x="7426285" y="4795242"/>
            <a:ext cx="4855726" cy="1650802"/>
          </a:xfrm>
          <a:prstGeom prst="roundRect">
            <a:avLst>
              <a:gd name="adj" fmla="val 6057"/>
            </a:avLst>
          </a:prstGeom>
          <a:solidFill>
            <a:srgbClr val="E6E6E6"/>
          </a:solidFill>
          <a:ln w="7620">
            <a:solidFill>
              <a:srgbClr val="CCCCCC"/>
            </a:solidFill>
            <a:prstDash val="solid"/>
          </a:ln>
        </p:spPr>
      </p:sp>
      <p:sp>
        <p:nvSpPr>
          <p:cNvPr id="15" name="Text 13"/>
          <p:cNvSpPr/>
          <p:nvPr/>
        </p:nvSpPr>
        <p:spPr>
          <a:xfrm>
            <a:off x="7656076" y="5025033"/>
            <a:ext cx="2777490" cy="347186"/>
          </a:xfrm>
          <a:prstGeom prst="rect">
            <a:avLst/>
          </a:prstGeom>
          <a:noFill/>
          <a:ln/>
        </p:spPr>
        <p:txBody>
          <a:bodyPr wrap="none" rtlCol="0" anchor="t"/>
          <a:lstStyle/>
          <a:p>
            <a:pPr marL="0" indent="0">
              <a:lnSpc>
                <a:spcPts val="2734"/>
              </a:lnSpc>
              <a:buNone/>
            </a:pPr>
            <a:r>
              <a:rPr lang="en-US" sz="2187" dirty="0">
                <a:solidFill>
                  <a:srgbClr val="383838"/>
                </a:solidFill>
                <a:latin typeface="Patrick Hand" pitchFamily="34" charset="0"/>
                <a:ea typeface="Patrick Hand" pitchFamily="34" charset="-122"/>
                <a:cs typeface="Patrick Hand" pitchFamily="34" charset="-120"/>
              </a:rPr>
              <a:t>Decline</a:t>
            </a:r>
            <a:endParaRPr lang="en-US" sz="2187" dirty="0"/>
          </a:p>
        </p:txBody>
      </p:sp>
      <p:sp>
        <p:nvSpPr>
          <p:cNvPr id="16" name="Text 14"/>
          <p:cNvSpPr/>
          <p:nvPr/>
        </p:nvSpPr>
        <p:spPr>
          <a:xfrm>
            <a:off x="7656076" y="5505450"/>
            <a:ext cx="4396145" cy="710803"/>
          </a:xfrm>
          <a:prstGeom prst="rect">
            <a:avLst/>
          </a:prstGeom>
          <a:noFill/>
          <a:ln/>
        </p:spPr>
        <p:txBody>
          <a:bodyPr wrap="square" rtlCol="0" anchor="t"/>
          <a:lstStyle/>
          <a:p>
            <a:pPr marL="0" indent="0">
              <a:lnSpc>
                <a:spcPts val="2799"/>
              </a:lnSpc>
              <a:buNone/>
            </a:pPr>
            <a:r>
              <a:rPr lang="en-US" sz="1750" dirty="0">
                <a:solidFill>
                  <a:srgbClr val="383838"/>
                </a:solidFill>
                <a:latin typeface="Patrick Hand" pitchFamily="34" charset="0"/>
                <a:ea typeface="Patrick Hand" pitchFamily="34" charset="-122"/>
                <a:cs typeface="Patrick Hand" pitchFamily="34" charset="-120"/>
              </a:rPr>
              <a:t>Revenue declines, strategic decisions to rejuvenate or explore new streams.</a:t>
            </a:r>
            <a:endParaRPr lang="en-US" sz="1750" dirty="0"/>
          </a:p>
        </p:txBody>
      </p:sp>
      <p:pic>
        <p:nvPicPr>
          <p:cNvPr id="17" name="Audio 16">
            <a:hlinkClick r:id="" action="ppaction://media"/>
            <a:extLst>
              <a:ext uri="{FF2B5EF4-FFF2-40B4-BE49-F238E27FC236}">
                <a16:creationId xmlns:a16="http://schemas.microsoft.com/office/drawing/2014/main" id="{FEB0EE64-ED69-072B-D5D9-53B1FFA21FB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245" t="-161075" r="-325245" b="-161075"/>
          <a:stretch>
            <a:fillRect/>
          </a:stretch>
        </p:blipFill>
        <p:spPr>
          <a:xfrm>
            <a:off x="10972800" y="6172200"/>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3808"/>
    </mc:Choice>
    <mc:Fallback>
      <p:transition spd="slow" advTm="838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sp>
        <p:nvSpPr>
          <p:cNvPr id="4" name="Text 2"/>
          <p:cNvSpPr/>
          <p:nvPr/>
        </p:nvSpPr>
        <p:spPr>
          <a:xfrm>
            <a:off x="2348389" y="2265283"/>
            <a:ext cx="5554980" cy="694373"/>
          </a:xfrm>
          <a:prstGeom prst="rect">
            <a:avLst/>
          </a:prstGeom>
          <a:noFill/>
          <a:ln/>
        </p:spPr>
        <p:txBody>
          <a:bodyPr wrap="none" rtlCol="0" anchor="t"/>
          <a:lstStyle/>
          <a:p>
            <a:pPr marL="0" indent="0">
              <a:lnSpc>
                <a:spcPts val="5468"/>
              </a:lnSpc>
              <a:buNone/>
            </a:pPr>
            <a:r>
              <a:rPr lang="en-US" sz="4374" dirty="0">
                <a:solidFill>
                  <a:srgbClr val="383838"/>
                </a:solidFill>
                <a:latin typeface="Patrick Hand" pitchFamily="34" charset="0"/>
                <a:ea typeface="Patrick Hand" pitchFamily="34" charset="-122"/>
                <a:cs typeface="Patrick Hand" pitchFamily="34" charset="-120"/>
              </a:rPr>
              <a:t>How Firms Make Money</a:t>
            </a:r>
            <a:endParaRPr lang="en-US" sz="4374" dirty="0"/>
          </a:p>
        </p:txBody>
      </p:sp>
      <p:pic>
        <p:nvPicPr>
          <p:cNvPr id="5" name="Image 0" descr="preencoded.png"/>
          <p:cNvPicPr>
            <a:picLocks noChangeAspect="1"/>
          </p:cNvPicPr>
          <p:nvPr/>
        </p:nvPicPr>
        <p:blipFill>
          <a:blip r:embed="rId5"/>
          <a:stretch>
            <a:fillRect/>
          </a:stretch>
        </p:blipFill>
        <p:spPr>
          <a:xfrm>
            <a:off x="2348389" y="3403997"/>
            <a:ext cx="444341" cy="444341"/>
          </a:xfrm>
          <a:prstGeom prst="rect">
            <a:avLst/>
          </a:prstGeom>
        </p:spPr>
      </p:pic>
      <p:sp>
        <p:nvSpPr>
          <p:cNvPr id="6" name="Text 3"/>
          <p:cNvSpPr/>
          <p:nvPr/>
        </p:nvSpPr>
        <p:spPr>
          <a:xfrm>
            <a:off x="2348389" y="4070509"/>
            <a:ext cx="2233374" cy="694373"/>
          </a:xfrm>
          <a:prstGeom prst="rect">
            <a:avLst/>
          </a:prstGeom>
          <a:noFill/>
          <a:ln/>
        </p:spPr>
        <p:txBody>
          <a:bodyPr wrap="square" rtlCol="0" anchor="t"/>
          <a:lstStyle/>
          <a:p>
            <a:pPr marL="0" indent="0" algn="l">
              <a:lnSpc>
                <a:spcPts val="2734"/>
              </a:lnSpc>
              <a:buNone/>
            </a:pPr>
            <a:r>
              <a:rPr lang="en-US" sz="2187" dirty="0">
                <a:solidFill>
                  <a:srgbClr val="383838"/>
                </a:solidFill>
                <a:latin typeface="Patrick Hand" pitchFamily="34" charset="0"/>
                <a:ea typeface="Patrick Hand" pitchFamily="34" charset="-122"/>
                <a:cs typeface="Patrick Hand" pitchFamily="34" charset="-120"/>
              </a:rPr>
              <a:t>Diverse Revenue Streams</a:t>
            </a:r>
            <a:endParaRPr lang="en-US" sz="2187" dirty="0"/>
          </a:p>
        </p:txBody>
      </p:sp>
      <p:sp>
        <p:nvSpPr>
          <p:cNvPr id="7" name="Text 4"/>
          <p:cNvSpPr/>
          <p:nvPr/>
        </p:nvSpPr>
        <p:spPr>
          <a:xfrm>
            <a:off x="2348389" y="4898112"/>
            <a:ext cx="2233374" cy="1066205"/>
          </a:xfrm>
          <a:prstGeom prst="rect">
            <a:avLst/>
          </a:prstGeom>
          <a:noFill/>
          <a:ln/>
        </p:spPr>
        <p:txBody>
          <a:bodyPr wrap="square" rtlCol="0" anchor="t"/>
          <a:lstStyle/>
          <a:p>
            <a:pPr marL="0" indent="0" algn="l">
              <a:lnSpc>
                <a:spcPts val="2799"/>
              </a:lnSpc>
              <a:buNone/>
            </a:pPr>
            <a:r>
              <a:rPr lang="en-US" sz="1750" dirty="0">
                <a:solidFill>
                  <a:srgbClr val="383838"/>
                </a:solidFill>
                <a:latin typeface="Patrick Hand" pitchFamily="34" charset="0"/>
                <a:ea typeface="Patrick Hand" pitchFamily="34" charset="-122"/>
                <a:cs typeface="Patrick Hand" pitchFamily="34" charset="-120"/>
              </a:rPr>
              <a:t>Beyond sales, revenue from licensing, royalties, and aftermarket services.</a:t>
            </a:r>
            <a:endParaRPr lang="en-US" sz="1750" dirty="0"/>
          </a:p>
        </p:txBody>
      </p:sp>
      <p:pic>
        <p:nvPicPr>
          <p:cNvPr id="8" name="Image 1" descr="preencoded.png"/>
          <p:cNvPicPr>
            <a:picLocks noChangeAspect="1"/>
          </p:cNvPicPr>
          <p:nvPr/>
        </p:nvPicPr>
        <p:blipFill>
          <a:blip r:embed="rId6"/>
          <a:stretch>
            <a:fillRect/>
          </a:stretch>
        </p:blipFill>
        <p:spPr>
          <a:xfrm>
            <a:off x="4915019" y="3403997"/>
            <a:ext cx="444341" cy="444341"/>
          </a:xfrm>
          <a:prstGeom prst="rect">
            <a:avLst/>
          </a:prstGeom>
        </p:spPr>
      </p:pic>
      <p:sp>
        <p:nvSpPr>
          <p:cNvPr id="9" name="Text 5"/>
          <p:cNvSpPr/>
          <p:nvPr/>
        </p:nvSpPr>
        <p:spPr>
          <a:xfrm>
            <a:off x="4915019" y="4070509"/>
            <a:ext cx="2233493" cy="347186"/>
          </a:xfrm>
          <a:prstGeom prst="rect">
            <a:avLst/>
          </a:prstGeom>
          <a:noFill/>
          <a:ln/>
        </p:spPr>
        <p:txBody>
          <a:bodyPr wrap="none" rtlCol="0" anchor="t"/>
          <a:lstStyle/>
          <a:p>
            <a:pPr marL="0" indent="0" algn="l">
              <a:lnSpc>
                <a:spcPts val="2734"/>
              </a:lnSpc>
              <a:buNone/>
            </a:pPr>
            <a:r>
              <a:rPr lang="en-US" sz="2187" dirty="0">
                <a:solidFill>
                  <a:srgbClr val="383838"/>
                </a:solidFill>
                <a:latin typeface="Patrick Hand" pitchFamily="34" charset="0"/>
                <a:ea typeface="Patrick Hand" pitchFamily="34" charset="-122"/>
                <a:cs typeface="Patrick Hand" pitchFamily="34" charset="-120"/>
              </a:rPr>
              <a:t>Adaptive Strategies</a:t>
            </a:r>
            <a:endParaRPr lang="en-US" sz="2187" dirty="0"/>
          </a:p>
        </p:txBody>
      </p:sp>
      <p:sp>
        <p:nvSpPr>
          <p:cNvPr id="10" name="Text 6"/>
          <p:cNvSpPr/>
          <p:nvPr/>
        </p:nvSpPr>
        <p:spPr>
          <a:xfrm>
            <a:off x="4915019" y="4550926"/>
            <a:ext cx="2233493" cy="1066205"/>
          </a:xfrm>
          <a:prstGeom prst="rect">
            <a:avLst/>
          </a:prstGeom>
          <a:noFill/>
          <a:ln/>
        </p:spPr>
        <p:txBody>
          <a:bodyPr wrap="square" rtlCol="0" anchor="t"/>
          <a:lstStyle/>
          <a:p>
            <a:pPr marL="0" indent="0" algn="l">
              <a:lnSpc>
                <a:spcPts val="2799"/>
              </a:lnSpc>
              <a:buNone/>
            </a:pPr>
            <a:r>
              <a:rPr lang="en-US" sz="1750" dirty="0">
                <a:solidFill>
                  <a:srgbClr val="383838"/>
                </a:solidFill>
                <a:latin typeface="Patrick Hand" pitchFamily="34" charset="0"/>
                <a:ea typeface="Patrick Hand" pitchFamily="34" charset="-122"/>
                <a:cs typeface="Patrick Hand" pitchFamily="34" charset="-120"/>
              </a:rPr>
              <a:t>Pricing adjustments, product differentiation, and targeted marketing.</a:t>
            </a:r>
            <a:endParaRPr lang="en-US" sz="1750" dirty="0"/>
          </a:p>
        </p:txBody>
      </p:sp>
      <p:pic>
        <p:nvPicPr>
          <p:cNvPr id="11" name="Image 2" descr="preencoded.png"/>
          <p:cNvPicPr>
            <a:picLocks noChangeAspect="1"/>
          </p:cNvPicPr>
          <p:nvPr/>
        </p:nvPicPr>
        <p:blipFill>
          <a:blip r:embed="rId7"/>
          <a:stretch>
            <a:fillRect/>
          </a:stretch>
        </p:blipFill>
        <p:spPr>
          <a:xfrm>
            <a:off x="7481768" y="3403997"/>
            <a:ext cx="444341" cy="444341"/>
          </a:xfrm>
          <a:prstGeom prst="rect">
            <a:avLst/>
          </a:prstGeom>
        </p:spPr>
      </p:pic>
      <p:sp>
        <p:nvSpPr>
          <p:cNvPr id="12" name="Text 7"/>
          <p:cNvSpPr/>
          <p:nvPr/>
        </p:nvSpPr>
        <p:spPr>
          <a:xfrm>
            <a:off x="7481768" y="4070509"/>
            <a:ext cx="2233374" cy="694373"/>
          </a:xfrm>
          <a:prstGeom prst="rect">
            <a:avLst/>
          </a:prstGeom>
          <a:noFill/>
          <a:ln/>
        </p:spPr>
        <p:txBody>
          <a:bodyPr wrap="square" rtlCol="0" anchor="t"/>
          <a:lstStyle/>
          <a:p>
            <a:pPr marL="0" indent="0" algn="l">
              <a:lnSpc>
                <a:spcPts val="2734"/>
              </a:lnSpc>
              <a:buNone/>
            </a:pPr>
            <a:r>
              <a:rPr lang="en-US" sz="2187" dirty="0">
                <a:solidFill>
                  <a:srgbClr val="383838"/>
                </a:solidFill>
                <a:latin typeface="Patrick Hand" pitchFamily="34" charset="0"/>
                <a:ea typeface="Patrick Hand" pitchFamily="34" charset="-122"/>
                <a:cs typeface="Patrick Hand" pitchFamily="34" charset="-120"/>
              </a:rPr>
              <a:t>Operational Efficiency</a:t>
            </a:r>
            <a:endParaRPr lang="en-US" sz="2187" dirty="0"/>
          </a:p>
        </p:txBody>
      </p:sp>
      <p:sp>
        <p:nvSpPr>
          <p:cNvPr id="13" name="Text 8"/>
          <p:cNvSpPr/>
          <p:nvPr/>
        </p:nvSpPr>
        <p:spPr>
          <a:xfrm>
            <a:off x="7481768" y="4898112"/>
            <a:ext cx="2233374" cy="1066205"/>
          </a:xfrm>
          <a:prstGeom prst="rect">
            <a:avLst/>
          </a:prstGeom>
          <a:noFill/>
          <a:ln/>
        </p:spPr>
        <p:txBody>
          <a:bodyPr wrap="square" rtlCol="0" anchor="t"/>
          <a:lstStyle/>
          <a:p>
            <a:pPr marL="0" indent="0" algn="l">
              <a:lnSpc>
                <a:spcPts val="2799"/>
              </a:lnSpc>
              <a:buNone/>
            </a:pPr>
            <a:r>
              <a:rPr lang="en-US" sz="1750" dirty="0">
                <a:solidFill>
                  <a:srgbClr val="383838"/>
                </a:solidFill>
                <a:latin typeface="Patrick Hand" pitchFamily="34" charset="0"/>
                <a:ea typeface="Patrick Hand" pitchFamily="34" charset="-122"/>
                <a:cs typeface="Patrick Hand" pitchFamily="34" charset="-120"/>
              </a:rPr>
              <a:t>Cost control, lean manufacturing, and supply chain optimization.</a:t>
            </a:r>
            <a:endParaRPr lang="en-US" sz="1750" dirty="0"/>
          </a:p>
        </p:txBody>
      </p:sp>
      <p:pic>
        <p:nvPicPr>
          <p:cNvPr id="14" name="Image 3" descr="preencoded.png"/>
          <p:cNvPicPr>
            <a:picLocks noChangeAspect="1"/>
          </p:cNvPicPr>
          <p:nvPr/>
        </p:nvPicPr>
        <p:blipFill>
          <a:blip r:embed="rId8"/>
          <a:stretch>
            <a:fillRect/>
          </a:stretch>
        </p:blipFill>
        <p:spPr>
          <a:xfrm>
            <a:off x="10048399" y="3403997"/>
            <a:ext cx="444341" cy="444341"/>
          </a:xfrm>
          <a:prstGeom prst="rect">
            <a:avLst/>
          </a:prstGeom>
        </p:spPr>
      </p:pic>
      <p:sp>
        <p:nvSpPr>
          <p:cNvPr id="15" name="Text 9"/>
          <p:cNvSpPr/>
          <p:nvPr/>
        </p:nvSpPr>
        <p:spPr>
          <a:xfrm>
            <a:off x="10048399" y="4070509"/>
            <a:ext cx="2233493" cy="347186"/>
          </a:xfrm>
          <a:prstGeom prst="rect">
            <a:avLst/>
          </a:prstGeom>
          <a:noFill/>
          <a:ln/>
        </p:spPr>
        <p:txBody>
          <a:bodyPr wrap="none" rtlCol="0" anchor="t"/>
          <a:lstStyle/>
          <a:p>
            <a:pPr marL="0" indent="0" algn="l">
              <a:lnSpc>
                <a:spcPts val="2734"/>
              </a:lnSpc>
              <a:buNone/>
            </a:pPr>
            <a:r>
              <a:rPr lang="en-US" sz="2187" dirty="0">
                <a:solidFill>
                  <a:srgbClr val="383838"/>
                </a:solidFill>
                <a:latin typeface="Patrick Hand" pitchFamily="34" charset="0"/>
                <a:ea typeface="Patrick Hand" pitchFamily="34" charset="-122"/>
                <a:cs typeface="Patrick Hand" pitchFamily="34" charset="-120"/>
              </a:rPr>
              <a:t>Innovation</a:t>
            </a:r>
            <a:endParaRPr lang="en-US" sz="2187" dirty="0"/>
          </a:p>
        </p:txBody>
      </p:sp>
      <p:sp>
        <p:nvSpPr>
          <p:cNvPr id="16" name="Text 10"/>
          <p:cNvSpPr/>
          <p:nvPr/>
        </p:nvSpPr>
        <p:spPr>
          <a:xfrm>
            <a:off x="10048399" y="4550926"/>
            <a:ext cx="2233493" cy="1066205"/>
          </a:xfrm>
          <a:prstGeom prst="rect">
            <a:avLst/>
          </a:prstGeom>
          <a:noFill/>
          <a:ln/>
        </p:spPr>
        <p:txBody>
          <a:bodyPr wrap="square" rtlCol="0" anchor="t"/>
          <a:lstStyle/>
          <a:p>
            <a:pPr marL="0" indent="0" algn="l">
              <a:lnSpc>
                <a:spcPts val="2799"/>
              </a:lnSpc>
              <a:buNone/>
            </a:pPr>
            <a:r>
              <a:rPr lang="en-US" sz="1750" dirty="0">
                <a:solidFill>
                  <a:srgbClr val="383838"/>
                </a:solidFill>
                <a:latin typeface="Patrick Hand" pitchFamily="34" charset="0"/>
                <a:ea typeface="Patrick Hand" pitchFamily="34" charset="-122"/>
                <a:cs typeface="Patrick Hand" pitchFamily="34" charset="-120"/>
              </a:rPr>
              <a:t>Continuous improvement and new product development.</a:t>
            </a:r>
            <a:endParaRPr lang="en-US" sz="1750" dirty="0"/>
          </a:p>
        </p:txBody>
      </p:sp>
      <p:pic>
        <p:nvPicPr>
          <p:cNvPr id="19" name="Audio 18">
            <a:hlinkClick r:id="" action="ppaction://media"/>
            <a:extLst>
              <a:ext uri="{FF2B5EF4-FFF2-40B4-BE49-F238E27FC236}">
                <a16:creationId xmlns:a16="http://schemas.microsoft.com/office/drawing/2014/main" id="{9E7B59F9-204C-D7BE-011C-3E987D6E951F}"/>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325245" t="-161075" r="-325245" b="-161075"/>
          <a:stretch>
            <a:fillRect/>
          </a:stretch>
        </p:blipFill>
        <p:spPr>
          <a:xfrm>
            <a:off x="10972800" y="6172200"/>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1948"/>
    </mc:Choice>
    <mc:Fallback>
      <p:transition spd="slow" advTm="719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pic>
        <p:nvPicPr>
          <p:cNvPr id="4" name="Image 0" descr="preencoded.png"/>
          <p:cNvPicPr>
            <a:picLocks noChangeAspect="1"/>
          </p:cNvPicPr>
          <p:nvPr/>
        </p:nvPicPr>
        <p:blipFill>
          <a:blip r:embed="rId5"/>
          <a:stretch>
            <a:fillRect/>
          </a:stretch>
        </p:blipFill>
        <p:spPr>
          <a:xfrm>
            <a:off x="0" y="0"/>
            <a:ext cx="3657600" cy="8229600"/>
          </a:xfrm>
          <a:prstGeom prst="rect">
            <a:avLst/>
          </a:prstGeom>
        </p:spPr>
      </p:pic>
      <p:sp>
        <p:nvSpPr>
          <p:cNvPr id="5" name="Text 2"/>
          <p:cNvSpPr/>
          <p:nvPr/>
        </p:nvSpPr>
        <p:spPr>
          <a:xfrm>
            <a:off x="4490799" y="1458516"/>
            <a:ext cx="5554980" cy="694373"/>
          </a:xfrm>
          <a:prstGeom prst="rect">
            <a:avLst/>
          </a:prstGeom>
          <a:noFill/>
          <a:ln/>
        </p:spPr>
        <p:txBody>
          <a:bodyPr wrap="none" rtlCol="0" anchor="t"/>
          <a:lstStyle/>
          <a:p>
            <a:pPr marL="0" indent="0">
              <a:lnSpc>
                <a:spcPts val="5468"/>
              </a:lnSpc>
              <a:buNone/>
            </a:pPr>
            <a:r>
              <a:rPr lang="en-US" sz="4374" dirty="0">
                <a:solidFill>
                  <a:srgbClr val="383838"/>
                </a:solidFill>
                <a:latin typeface="Patrick Hand" pitchFamily="34" charset="0"/>
                <a:ea typeface="Patrick Hand" pitchFamily="34" charset="-122"/>
                <a:cs typeface="Patrick Hand" pitchFamily="34" charset="-120"/>
              </a:rPr>
              <a:t>Case Study: Apple Inc.</a:t>
            </a:r>
            <a:endParaRPr lang="en-US" sz="4374" dirty="0"/>
          </a:p>
        </p:txBody>
      </p:sp>
      <p:sp>
        <p:nvSpPr>
          <p:cNvPr id="6" name="Shape 3"/>
          <p:cNvSpPr/>
          <p:nvPr/>
        </p:nvSpPr>
        <p:spPr>
          <a:xfrm>
            <a:off x="4801910" y="2486144"/>
            <a:ext cx="44410" cy="4284821"/>
          </a:xfrm>
          <a:prstGeom prst="roundRect">
            <a:avLst>
              <a:gd name="adj" fmla="val 225151"/>
            </a:avLst>
          </a:prstGeom>
          <a:solidFill>
            <a:srgbClr val="CCCCCC"/>
          </a:solidFill>
          <a:ln/>
        </p:spPr>
      </p:sp>
      <p:sp>
        <p:nvSpPr>
          <p:cNvPr id="7" name="Shape 4"/>
          <p:cNvSpPr/>
          <p:nvPr/>
        </p:nvSpPr>
        <p:spPr>
          <a:xfrm>
            <a:off x="5074027" y="2887444"/>
            <a:ext cx="777597" cy="44410"/>
          </a:xfrm>
          <a:prstGeom prst="roundRect">
            <a:avLst>
              <a:gd name="adj" fmla="val 225151"/>
            </a:avLst>
          </a:prstGeom>
          <a:solidFill>
            <a:srgbClr val="CCCCCC"/>
          </a:solidFill>
          <a:ln/>
        </p:spPr>
      </p:sp>
      <p:sp>
        <p:nvSpPr>
          <p:cNvPr id="8" name="Shape 5"/>
          <p:cNvSpPr/>
          <p:nvPr/>
        </p:nvSpPr>
        <p:spPr>
          <a:xfrm>
            <a:off x="4574084" y="2659737"/>
            <a:ext cx="499943" cy="499943"/>
          </a:xfrm>
          <a:prstGeom prst="roundRect">
            <a:avLst>
              <a:gd name="adj" fmla="val 20000"/>
            </a:avLst>
          </a:prstGeom>
          <a:solidFill>
            <a:srgbClr val="E6E6E6"/>
          </a:solidFill>
          <a:ln w="7620">
            <a:solidFill>
              <a:srgbClr val="CCCCCC"/>
            </a:solidFill>
            <a:prstDash val="solid"/>
          </a:ln>
        </p:spPr>
      </p:sp>
      <p:sp>
        <p:nvSpPr>
          <p:cNvPr id="9" name="Text 6"/>
          <p:cNvSpPr/>
          <p:nvPr/>
        </p:nvSpPr>
        <p:spPr>
          <a:xfrm>
            <a:off x="4763512" y="2701409"/>
            <a:ext cx="121087" cy="416481"/>
          </a:xfrm>
          <a:prstGeom prst="rect">
            <a:avLst/>
          </a:prstGeom>
          <a:noFill/>
          <a:ln/>
        </p:spPr>
        <p:txBody>
          <a:bodyPr wrap="none" rtlCol="0" anchor="t"/>
          <a:lstStyle/>
          <a:p>
            <a:pPr marL="0" indent="0" algn="ctr">
              <a:lnSpc>
                <a:spcPts val="3281"/>
              </a:lnSpc>
              <a:buNone/>
            </a:pPr>
            <a:r>
              <a:rPr lang="en-US" sz="2624" dirty="0">
                <a:solidFill>
                  <a:srgbClr val="383838"/>
                </a:solidFill>
                <a:latin typeface="Patrick Hand" pitchFamily="34" charset="0"/>
                <a:ea typeface="Patrick Hand" pitchFamily="34" charset="-122"/>
                <a:cs typeface="Patrick Hand" pitchFamily="34" charset="-120"/>
              </a:rPr>
              <a:t>1</a:t>
            </a:r>
            <a:endParaRPr lang="en-US" sz="2624" dirty="0"/>
          </a:p>
        </p:txBody>
      </p:sp>
      <p:sp>
        <p:nvSpPr>
          <p:cNvPr id="10" name="Text 7"/>
          <p:cNvSpPr/>
          <p:nvPr/>
        </p:nvSpPr>
        <p:spPr>
          <a:xfrm>
            <a:off x="6046113" y="2708315"/>
            <a:ext cx="2777490" cy="347186"/>
          </a:xfrm>
          <a:prstGeom prst="rect">
            <a:avLst/>
          </a:prstGeom>
          <a:noFill/>
          <a:ln/>
        </p:spPr>
        <p:txBody>
          <a:bodyPr wrap="none" rtlCol="0" anchor="t"/>
          <a:lstStyle/>
          <a:p>
            <a:pPr marL="0" indent="0" algn="l">
              <a:lnSpc>
                <a:spcPts val="2734"/>
              </a:lnSpc>
              <a:buNone/>
            </a:pPr>
            <a:r>
              <a:rPr lang="en-US" sz="2187" dirty="0">
                <a:solidFill>
                  <a:srgbClr val="383838"/>
                </a:solidFill>
                <a:latin typeface="Patrick Hand" pitchFamily="34" charset="0"/>
                <a:ea typeface="Patrick Hand" pitchFamily="34" charset="-122"/>
                <a:cs typeface="Patrick Hand" pitchFamily="34" charset="-120"/>
              </a:rPr>
              <a:t>Introduction</a:t>
            </a:r>
            <a:endParaRPr lang="en-US" sz="2187" dirty="0"/>
          </a:p>
        </p:txBody>
      </p:sp>
      <p:sp>
        <p:nvSpPr>
          <p:cNvPr id="11" name="Text 8"/>
          <p:cNvSpPr/>
          <p:nvPr/>
        </p:nvSpPr>
        <p:spPr>
          <a:xfrm>
            <a:off x="6046113" y="3188732"/>
            <a:ext cx="7751088" cy="355402"/>
          </a:xfrm>
          <a:prstGeom prst="rect">
            <a:avLst/>
          </a:prstGeom>
          <a:noFill/>
          <a:ln/>
        </p:spPr>
        <p:txBody>
          <a:bodyPr wrap="none" rtlCol="0" anchor="t"/>
          <a:lstStyle/>
          <a:p>
            <a:pPr marL="0" indent="0" algn="l">
              <a:lnSpc>
                <a:spcPts val="2799"/>
              </a:lnSpc>
              <a:buNone/>
            </a:pPr>
            <a:r>
              <a:rPr lang="en-US" sz="1750" dirty="0">
                <a:solidFill>
                  <a:srgbClr val="383838"/>
                </a:solidFill>
                <a:latin typeface="Patrick Hand" pitchFamily="34" charset="0"/>
                <a:ea typeface="Patrick Hand" pitchFamily="34" charset="-122"/>
                <a:cs typeface="Patrick Hand" pitchFamily="34" charset="-120"/>
              </a:rPr>
              <a:t>iPod revolutionized digital music players, leading to rapid growth.</a:t>
            </a:r>
            <a:endParaRPr lang="en-US" sz="1750" dirty="0"/>
          </a:p>
        </p:txBody>
      </p:sp>
      <p:sp>
        <p:nvSpPr>
          <p:cNvPr id="12" name="Shape 9"/>
          <p:cNvSpPr/>
          <p:nvPr/>
        </p:nvSpPr>
        <p:spPr>
          <a:xfrm>
            <a:off x="5074027" y="4389775"/>
            <a:ext cx="777597" cy="44410"/>
          </a:xfrm>
          <a:prstGeom prst="roundRect">
            <a:avLst>
              <a:gd name="adj" fmla="val 225151"/>
            </a:avLst>
          </a:prstGeom>
          <a:solidFill>
            <a:srgbClr val="CCCCCC"/>
          </a:solidFill>
          <a:ln/>
        </p:spPr>
      </p:sp>
      <p:sp>
        <p:nvSpPr>
          <p:cNvPr id="13" name="Shape 10"/>
          <p:cNvSpPr/>
          <p:nvPr/>
        </p:nvSpPr>
        <p:spPr>
          <a:xfrm>
            <a:off x="4574084" y="4162068"/>
            <a:ext cx="499943" cy="499943"/>
          </a:xfrm>
          <a:prstGeom prst="roundRect">
            <a:avLst>
              <a:gd name="adj" fmla="val 20000"/>
            </a:avLst>
          </a:prstGeom>
          <a:solidFill>
            <a:srgbClr val="E6E6E6"/>
          </a:solidFill>
          <a:ln w="7620">
            <a:solidFill>
              <a:srgbClr val="CCCCCC"/>
            </a:solidFill>
            <a:prstDash val="solid"/>
          </a:ln>
        </p:spPr>
      </p:sp>
      <p:sp>
        <p:nvSpPr>
          <p:cNvPr id="14" name="Text 11"/>
          <p:cNvSpPr/>
          <p:nvPr/>
        </p:nvSpPr>
        <p:spPr>
          <a:xfrm>
            <a:off x="4746010" y="4203740"/>
            <a:ext cx="155972" cy="416481"/>
          </a:xfrm>
          <a:prstGeom prst="rect">
            <a:avLst/>
          </a:prstGeom>
          <a:noFill/>
          <a:ln/>
        </p:spPr>
        <p:txBody>
          <a:bodyPr wrap="none" rtlCol="0" anchor="t"/>
          <a:lstStyle/>
          <a:p>
            <a:pPr marL="0" indent="0" algn="ctr">
              <a:lnSpc>
                <a:spcPts val="3281"/>
              </a:lnSpc>
              <a:buNone/>
            </a:pPr>
            <a:r>
              <a:rPr lang="en-US" sz="2624" dirty="0">
                <a:solidFill>
                  <a:srgbClr val="383838"/>
                </a:solidFill>
                <a:latin typeface="Patrick Hand" pitchFamily="34" charset="0"/>
                <a:ea typeface="Patrick Hand" pitchFamily="34" charset="-122"/>
                <a:cs typeface="Patrick Hand" pitchFamily="34" charset="-120"/>
              </a:rPr>
              <a:t>2</a:t>
            </a:r>
            <a:endParaRPr lang="en-US" sz="2624" dirty="0"/>
          </a:p>
        </p:txBody>
      </p:sp>
      <p:sp>
        <p:nvSpPr>
          <p:cNvPr id="15" name="Text 12"/>
          <p:cNvSpPr/>
          <p:nvPr/>
        </p:nvSpPr>
        <p:spPr>
          <a:xfrm>
            <a:off x="6046113" y="4210645"/>
            <a:ext cx="2777490" cy="347186"/>
          </a:xfrm>
          <a:prstGeom prst="rect">
            <a:avLst/>
          </a:prstGeom>
          <a:noFill/>
          <a:ln/>
        </p:spPr>
        <p:txBody>
          <a:bodyPr wrap="none" rtlCol="0" anchor="t"/>
          <a:lstStyle/>
          <a:p>
            <a:pPr marL="0" indent="0" algn="l">
              <a:lnSpc>
                <a:spcPts val="2734"/>
              </a:lnSpc>
              <a:buNone/>
            </a:pPr>
            <a:r>
              <a:rPr lang="en-US" sz="2187" dirty="0">
                <a:solidFill>
                  <a:srgbClr val="383838"/>
                </a:solidFill>
                <a:latin typeface="Patrick Hand" pitchFamily="34" charset="0"/>
                <a:ea typeface="Patrick Hand" pitchFamily="34" charset="-122"/>
                <a:cs typeface="Patrick Hand" pitchFamily="34" charset="-120"/>
              </a:rPr>
              <a:t>Growth</a:t>
            </a:r>
            <a:endParaRPr lang="en-US" sz="2187" dirty="0"/>
          </a:p>
        </p:txBody>
      </p:sp>
      <p:sp>
        <p:nvSpPr>
          <p:cNvPr id="16" name="Text 13"/>
          <p:cNvSpPr/>
          <p:nvPr/>
        </p:nvSpPr>
        <p:spPr>
          <a:xfrm>
            <a:off x="6046113" y="4691063"/>
            <a:ext cx="7751088" cy="355402"/>
          </a:xfrm>
          <a:prstGeom prst="rect">
            <a:avLst/>
          </a:prstGeom>
          <a:noFill/>
          <a:ln/>
        </p:spPr>
        <p:txBody>
          <a:bodyPr wrap="none" rtlCol="0" anchor="t"/>
          <a:lstStyle/>
          <a:p>
            <a:pPr marL="0" indent="0" algn="l">
              <a:lnSpc>
                <a:spcPts val="2799"/>
              </a:lnSpc>
              <a:buNone/>
            </a:pPr>
            <a:r>
              <a:rPr lang="en-US" sz="1750" dirty="0">
                <a:solidFill>
                  <a:srgbClr val="383838"/>
                </a:solidFill>
                <a:latin typeface="Patrick Hand" pitchFamily="34" charset="0"/>
                <a:ea typeface="Patrick Hand" pitchFamily="34" charset="-122"/>
                <a:cs typeface="Patrick Hand" pitchFamily="34" charset="-120"/>
              </a:rPr>
              <a:t>iPhone launch propelled Apple into a new era of exponential growth.</a:t>
            </a:r>
            <a:endParaRPr lang="en-US" sz="1750" dirty="0"/>
          </a:p>
        </p:txBody>
      </p:sp>
      <p:sp>
        <p:nvSpPr>
          <p:cNvPr id="17" name="Shape 14"/>
          <p:cNvSpPr/>
          <p:nvPr/>
        </p:nvSpPr>
        <p:spPr>
          <a:xfrm>
            <a:off x="5074027" y="5892105"/>
            <a:ext cx="777597" cy="44410"/>
          </a:xfrm>
          <a:prstGeom prst="roundRect">
            <a:avLst>
              <a:gd name="adj" fmla="val 225151"/>
            </a:avLst>
          </a:prstGeom>
          <a:solidFill>
            <a:srgbClr val="CCCCCC"/>
          </a:solidFill>
          <a:ln/>
        </p:spPr>
      </p:sp>
      <p:sp>
        <p:nvSpPr>
          <p:cNvPr id="18" name="Shape 15"/>
          <p:cNvSpPr/>
          <p:nvPr/>
        </p:nvSpPr>
        <p:spPr>
          <a:xfrm>
            <a:off x="4574084" y="5664398"/>
            <a:ext cx="499943" cy="499943"/>
          </a:xfrm>
          <a:prstGeom prst="roundRect">
            <a:avLst>
              <a:gd name="adj" fmla="val 20000"/>
            </a:avLst>
          </a:prstGeom>
          <a:solidFill>
            <a:srgbClr val="E6E6E6"/>
          </a:solidFill>
          <a:ln w="7620">
            <a:solidFill>
              <a:srgbClr val="CCCCCC"/>
            </a:solidFill>
            <a:prstDash val="solid"/>
          </a:ln>
        </p:spPr>
      </p:sp>
      <p:sp>
        <p:nvSpPr>
          <p:cNvPr id="19" name="Text 16"/>
          <p:cNvSpPr/>
          <p:nvPr/>
        </p:nvSpPr>
        <p:spPr>
          <a:xfrm>
            <a:off x="4749344" y="5706070"/>
            <a:ext cx="149304" cy="416481"/>
          </a:xfrm>
          <a:prstGeom prst="rect">
            <a:avLst/>
          </a:prstGeom>
          <a:noFill/>
          <a:ln/>
        </p:spPr>
        <p:txBody>
          <a:bodyPr wrap="none" rtlCol="0" anchor="t"/>
          <a:lstStyle/>
          <a:p>
            <a:pPr marL="0" indent="0" algn="ctr">
              <a:lnSpc>
                <a:spcPts val="3281"/>
              </a:lnSpc>
              <a:buNone/>
            </a:pPr>
            <a:r>
              <a:rPr lang="en-US" sz="2624" dirty="0">
                <a:solidFill>
                  <a:srgbClr val="383838"/>
                </a:solidFill>
                <a:latin typeface="Patrick Hand" pitchFamily="34" charset="0"/>
                <a:ea typeface="Patrick Hand" pitchFamily="34" charset="-122"/>
                <a:cs typeface="Patrick Hand" pitchFamily="34" charset="-120"/>
              </a:rPr>
              <a:t>3</a:t>
            </a:r>
            <a:endParaRPr lang="en-US" sz="2624" dirty="0"/>
          </a:p>
        </p:txBody>
      </p:sp>
      <p:sp>
        <p:nvSpPr>
          <p:cNvPr id="20" name="Text 17"/>
          <p:cNvSpPr/>
          <p:nvPr/>
        </p:nvSpPr>
        <p:spPr>
          <a:xfrm>
            <a:off x="6046113" y="5712976"/>
            <a:ext cx="2777490" cy="347186"/>
          </a:xfrm>
          <a:prstGeom prst="rect">
            <a:avLst/>
          </a:prstGeom>
          <a:noFill/>
          <a:ln/>
        </p:spPr>
        <p:txBody>
          <a:bodyPr wrap="none" rtlCol="0" anchor="t"/>
          <a:lstStyle/>
          <a:p>
            <a:pPr marL="0" indent="0" algn="l">
              <a:lnSpc>
                <a:spcPts val="2734"/>
              </a:lnSpc>
              <a:buNone/>
            </a:pPr>
            <a:r>
              <a:rPr lang="en-US" sz="2187" dirty="0">
                <a:solidFill>
                  <a:srgbClr val="383838"/>
                </a:solidFill>
                <a:latin typeface="Patrick Hand" pitchFamily="34" charset="0"/>
                <a:ea typeface="Patrick Hand" pitchFamily="34" charset="-122"/>
                <a:cs typeface="Patrick Hand" pitchFamily="34" charset="-120"/>
              </a:rPr>
              <a:t>Maturity</a:t>
            </a:r>
            <a:endParaRPr lang="en-US" sz="2187" dirty="0"/>
          </a:p>
        </p:txBody>
      </p:sp>
      <p:sp>
        <p:nvSpPr>
          <p:cNvPr id="21" name="Text 18"/>
          <p:cNvSpPr/>
          <p:nvPr/>
        </p:nvSpPr>
        <p:spPr>
          <a:xfrm>
            <a:off x="6046113" y="6193393"/>
            <a:ext cx="7751088" cy="355402"/>
          </a:xfrm>
          <a:prstGeom prst="rect">
            <a:avLst/>
          </a:prstGeom>
          <a:noFill/>
          <a:ln/>
        </p:spPr>
        <p:txBody>
          <a:bodyPr wrap="none" rtlCol="0" anchor="t"/>
          <a:lstStyle/>
          <a:p>
            <a:pPr marL="0" indent="0" algn="l">
              <a:lnSpc>
                <a:spcPts val="2799"/>
              </a:lnSpc>
              <a:buNone/>
            </a:pPr>
            <a:r>
              <a:rPr lang="en-US" sz="1750" dirty="0">
                <a:solidFill>
                  <a:srgbClr val="383838"/>
                </a:solidFill>
                <a:latin typeface="Patrick Hand" pitchFamily="34" charset="0"/>
                <a:ea typeface="Patrick Hand" pitchFamily="34" charset="-122"/>
                <a:cs typeface="Patrick Hand" pitchFamily="34" charset="-120"/>
              </a:rPr>
              <a:t>Apple diversified product line with offerings like iPad and MacBook.</a:t>
            </a:r>
            <a:endParaRPr lang="en-US" sz="1750" dirty="0"/>
          </a:p>
        </p:txBody>
      </p:sp>
      <p:pic>
        <p:nvPicPr>
          <p:cNvPr id="25" name="Audio 24">
            <a:hlinkClick r:id="" action="ppaction://media"/>
            <a:extLst>
              <a:ext uri="{FF2B5EF4-FFF2-40B4-BE49-F238E27FC236}">
                <a16:creationId xmlns:a16="http://schemas.microsoft.com/office/drawing/2014/main" id="{F2893D37-86D7-CB94-2D28-B2A1D74A924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245" t="-161075" r="-325245" b="-161075"/>
          <a:stretch>
            <a:fillRect/>
          </a:stretch>
        </p:blipFill>
        <p:spPr>
          <a:xfrm>
            <a:off x="10972800" y="6172200"/>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7533"/>
    </mc:Choice>
    <mc:Fallback>
      <p:transition spd="slow" advTm="375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pic>
        <p:nvPicPr>
          <p:cNvPr id="4" name="Image 0" descr="preencoded.png"/>
          <p:cNvPicPr>
            <a:picLocks noChangeAspect="1"/>
          </p:cNvPicPr>
          <p:nvPr/>
        </p:nvPicPr>
        <p:blipFill>
          <a:blip r:embed="rId5"/>
          <a:stretch>
            <a:fillRect/>
          </a:stretch>
        </p:blipFill>
        <p:spPr>
          <a:xfrm>
            <a:off x="0" y="0"/>
            <a:ext cx="14630400" cy="2777490"/>
          </a:xfrm>
          <a:prstGeom prst="rect">
            <a:avLst/>
          </a:prstGeom>
        </p:spPr>
      </p:pic>
      <p:sp>
        <p:nvSpPr>
          <p:cNvPr id="5" name="Text 2"/>
          <p:cNvSpPr/>
          <p:nvPr/>
        </p:nvSpPr>
        <p:spPr>
          <a:xfrm>
            <a:off x="2348389" y="3494365"/>
            <a:ext cx="5554980" cy="694373"/>
          </a:xfrm>
          <a:prstGeom prst="rect">
            <a:avLst/>
          </a:prstGeom>
          <a:noFill/>
          <a:ln/>
        </p:spPr>
        <p:txBody>
          <a:bodyPr wrap="none" rtlCol="0" anchor="t"/>
          <a:lstStyle/>
          <a:p>
            <a:pPr marL="0" indent="0">
              <a:lnSpc>
                <a:spcPts val="5468"/>
              </a:lnSpc>
              <a:buNone/>
            </a:pPr>
            <a:r>
              <a:rPr lang="en-US" sz="4374" dirty="0">
                <a:solidFill>
                  <a:srgbClr val="383838"/>
                </a:solidFill>
                <a:latin typeface="Patrick Hand" pitchFamily="34" charset="0"/>
                <a:ea typeface="Patrick Hand" pitchFamily="34" charset="-122"/>
                <a:cs typeface="Patrick Hand" pitchFamily="34" charset="-120"/>
              </a:rPr>
              <a:t>Adapting to Decline</a:t>
            </a:r>
            <a:endParaRPr lang="en-US" sz="4374" dirty="0"/>
          </a:p>
        </p:txBody>
      </p:sp>
      <p:pic>
        <p:nvPicPr>
          <p:cNvPr id="6" name="Image 1" descr="preencoded.png"/>
          <p:cNvPicPr>
            <a:picLocks noChangeAspect="1"/>
          </p:cNvPicPr>
          <p:nvPr/>
        </p:nvPicPr>
        <p:blipFill>
          <a:blip r:embed="rId6"/>
          <a:stretch>
            <a:fillRect/>
          </a:stretch>
        </p:blipFill>
        <p:spPr>
          <a:xfrm>
            <a:off x="2348389" y="4521994"/>
            <a:ext cx="3311128" cy="888682"/>
          </a:xfrm>
          <a:prstGeom prst="rect">
            <a:avLst/>
          </a:prstGeom>
        </p:spPr>
      </p:pic>
      <p:sp>
        <p:nvSpPr>
          <p:cNvPr id="7" name="Text 3"/>
          <p:cNvSpPr/>
          <p:nvPr/>
        </p:nvSpPr>
        <p:spPr>
          <a:xfrm>
            <a:off x="2570559" y="5743932"/>
            <a:ext cx="2777490" cy="347186"/>
          </a:xfrm>
          <a:prstGeom prst="rect">
            <a:avLst/>
          </a:prstGeom>
          <a:noFill/>
          <a:ln/>
        </p:spPr>
        <p:txBody>
          <a:bodyPr wrap="none" rtlCol="0" anchor="t"/>
          <a:lstStyle/>
          <a:p>
            <a:pPr marL="0" indent="0" algn="l">
              <a:lnSpc>
                <a:spcPts val="2734"/>
              </a:lnSpc>
              <a:buNone/>
            </a:pPr>
            <a:r>
              <a:rPr lang="en-US" sz="2187" dirty="0">
                <a:solidFill>
                  <a:srgbClr val="383838"/>
                </a:solidFill>
                <a:latin typeface="Patrick Hand" pitchFamily="34" charset="0"/>
                <a:ea typeface="Patrick Hand" pitchFamily="34" charset="-122"/>
                <a:cs typeface="Patrick Hand" pitchFamily="34" charset="-120"/>
              </a:rPr>
              <a:t>Decline</a:t>
            </a:r>
            <a:endParaRPr lang="en-US" sz="2187" dirty="0"/>
          </a:p>
        </p:txBody>
      </p:sp>
      <p:sp>
        <p:nvSpPr>
          <p:cNvPr id="8" name="Text 4"/>
          <p:cNvSpPr/>
          <p:nvPr/>
        </p:nvSpPr>
        <p:spPr>
          <a:xfrm>
            <a:off x="2570559" y="6224349"/>
            <a:ext cx="2866787" cy="1066205"/>
          </a:xfrm>
          <a:prstGeom prst="rect">
            <a:avLst/>
          </a:prstGeom>
          <a:noFill/>
          <a:ln/>
        </p:spPr>
        <p:txBody>
          <a:bodyPr wrap="square" rtlCol="0" anchor="t"/>
          <a:lstStyle/>
          <a:p>
            <a:pPr marL="0" indent="0" algn="l">
              <a:lnSpc>
                <a:spcPts val="2799"/>
              </a:lnSpc>
              <a:buNone/>
            </a:pPr>
            <a:r>
              <a:rPr lang="en-US" sz="1750" dirty="0">
                <a:solidFill>
                  <a:srgbClr val="383838"/>
                </a:solidFill>
                <a:latin typeface="Patrick Hand" pitchFamily="34" charset="0"/>
                <a:ea typeface="Patrick Hand" pitchFamily="34" charset="-122"/>
                <a:cs typeface="Patrick Hand" pitchFamily="34" charset="-120"/>
              </a:rPr>
              <a:t>Innovation continued with products like Apple Watch and services like Apple Music.</a:t>
            </a:r>
            <a:endParaRPr lang="en-US" sz="1750" dirty="0"/>
          </a:p>
        </p:txBody>
      </p:sp>
      <p:pic>
        <p:nvPicPr>
          <p:cNvPr id="9" name="Image 2" descr="preencoded.png"/>
          <p:cNvPicPr>
            <a:picLocks noChangeAspect="1"/>
          </p:cNvPicPr>
          <p:nvPr/>
        </p:nvPicPr>
        <p:blipFill>
          <a:blip r:embed="rId7"/>
          <a:stretch>
            <a:fillRect/>
          </a:stretch>
        </p:blipFill>
        <p:spPr>
          <a:xfrm>
            <a:off x="5659517" y="4521994"/>
            <a:ext cx="3311128" cy="888682"/>
          </a:xfrm>
          <a:prstGeom prst="rect">
            <a:avLst/>
          </a:prstGeom>
        </p:spPr>
      </p:pic>
      <p:sp>
        <p:nvSpPr>
          <p:cNvPr id="10" name="Text 5"/>
          <p:cNvSpPr/>
          <p:nvPr/>
        </p:nvSpPr>
        <p:spPr>
          <a:xfrm>
            <a:off x="5881687" y="5743932"/>
            <a:ext cx="2777490" cy="347186"/>
          </a:xfrm>
          <a:prstGeom prst="rect">
            <a:avLst/>
          </a:prstGeom>
          <a:noFill/>
          <a:ln/>
        </p:spPr>
        <p:txBody>
          <a:bodyPr wrap="none" rtlCol="0" anchor="t"/>
          <a:lstStyle/>
          <a:p>
            <a:pPr marL="0" indent="0" algn="l">
              <a:lnSpc>
                <a:spcPts val="2734"/>
              </a:lnSpc>
              <a:buNone/>
            </a:pPr>
            <a:r>
              <a:rPr lang="en-US" sz="2187" dirty="0">
                <a:solidFill>
                  <a:srgbClr val="383838"/>
                </a:solidFill>
                <a:latin typeface="Patrick Hand" pitchFamily="34" charset="0"/>
                <a:ea typeface="Patrick Hand" pitchFamily="34" charset="-122"/>
                <a:cs typeface="Patrick Hand" pitchFamily="34" charset="-120"/>
              </a:rPr>
              <a:t>Rejuvenation</a:t>
            </a:r>
            <a:endParaRPr lang="en-US" sz="2187" dirty="0"/>
          </a:p>
        </p:txBody>
      </p:sp>
      <p:sp>
        <p:nvSpPr>
          <p:cNvPr id="11" name="Text 6"/>
          <p:cNvSpPr/>
          <p:nvPr/>
        </p:nvSpPr>
        <p:spPr>
          <a:xfrm>
            <a:off x="5881687" y="6224349"/>
            <a:ext cx="2866787" cy="710803"/>
          </a:xfrm>
          <a:prstGeom prst="rect">
            <a:avLst/>
          </a:prstGeom>
          <a:noFill/>
          <a:ln/>
        </p:spPr>
        <p:txBody>
          <a:bodyPr wrap="square" rtlCol="0" anchor="t"/>
          <a:lstStyle/>
          <a:p>
            <a:pPr marL="0" indent="0" algn="l">
              <a:lnSpc>
                <a:spcPts val="2799"/>
              </a:lnSpc>
              <a:buNone/>
            </a:pPr>
            <a:r>
              <a:rPr lang="en-US" sz="1750" dirty="0">
                <a:solidFill>
                  <a:srgbClr val="383838"/>
                </a:solidFill>
                <a:latin typeface="Patrick Hand" pitchFamily="34" charset="0"/>
                <a:ea typeface="Patrick Hand" pitchFamily="34" charset="-122"/>
                <a:cs typeface="Patrick Hand" pitchFamily="34" charset="-120"/>
              </a:rPr>
              <a:t>Strategies to counter declining iPhone sales and maintain revenue.</a:t>
            </a:r>
            <a:endParaRPr lang="en-US" sz="1750" dirty="0"/>
          </a:p>
        </p:txBody>
      </p:sp>
      <p:pic>
        <p:nvPicPr>
          <p:cNvPr id="12" name="Image 3" descr="preencoded.png"/>
          <p:cNvPicPr>
            <a:picLocks noChangeAspect="1"/>
          </p:cNvPicPr>
          <p:nvPr/>
        </p:nvPicPr>
        <p:blipFill>
          <a:blip r:embed="rId8"/>
          <a:stretch>
            <a:fillRect/>
          </a:stretch>
        </p:blipFill>
        <p:spPr>
          <a:xfrm>
            <a:off x="8970645" y="4521994"/>
            <a:ext cx="3311247" cy="888682"/>
          </a:xfrm>
          <a:prstGeom prst="rect">
            <a:avLst/>
          </a:prstGeom>
        </p:spPr>
      </p:pic>
      <p:sp>
        <p:nvSpPr>
          <p:cNvPr id="13" name="Text 7"/>
          <p:cNvSpPr/>
          <p:nvPr/>
        </p:nvSpPr>
        <p:spPr>
          <a:xfrm>
            <a:off x="9192816" y="5743932"/>
            <a:ext cx="2777490" cy="347186"/>
          </a:xfrm>
          <a:prstGeom prst="rect">
            <a:avLst/>
          </a:prstGeom>
          <a:noFill/>
          <a:ln/>
        </p:spPr>
        <p:txBody>
          <a:bodyPr wrap="none" rtlCol="0" anchor="t"/>
          <a:lstStyle/>
          <a:p>
            <a:pPr marL="0" indent="0" algn="l">
              <a:lnSpc>
                <a:spcPts val="2734"/>
              </a:lnSpc>
              <a:buNone/>
            </a:pPr>
            <a:r>
              <a:rPr lang="en-US" sz="2187" dirty="0">
                <a:solidFill>
                  <a:srgbClr val="383838"/>
                </a:solidFill>
                <a:latin typeface="Patrick Hand" pitchFamily="34" charset="0"/>
                <a:ea typeface="Patrick Hand" pitchFamily="34" charset="-122"/>
                <a:cs typeface="Patrick Hand" pitchFamily="34" charset="-120"/>
              </a:rPr>
              <a:t>Diversification</a:t>
            </a:r>
            <a:endParaRPr lang="en-US" sz="2187" dirty="0"/>
          </a:p>
        </p:txBody>
      </p:sp>
      <p:sp>
        <p:nvSpPr>
          <p:cNvPr id="14" name="Text 8"/>
          <p:cNvSpPr/>
          <p:nvPr/>
        </p:nvSpPr>
        <p:spPr>
          <a:xfrm>
            <a:off x="9192816" y="6224349"/>
            <a:ext cx="2866906" cy="710803"/>
          </a:xfrm>
          <a:prstGeom prst="rect">
            <a:avLst/>
          </a:prstGeom>
          <a:noFill/>
          <a:ln/>
        </p:spPr>
        <p:txBody>
          <a:bodyPr wrap="square" rtlCol="0" anchor="t"/>
          <a:lstStyle/>
          <a:p>
            <a:pPr marL="0" indent="0" algn="l">
              <a:lnSpc>
                <a:spcPts val="2799"/>
              </a:lnSpc>
              <a:buNone/>
            </a:pPr>
            <a:r>
              <a:rPr lang="en-US" sz="1750" dirty="0">
                <a:solidFill>
                  <a:srgbClr val="383838"/>
                </a:solidFill>
                <a:latin typeface="Patrick Hand" pitchFamily="34" charset="0"/>
                <a:ea typeface="Patrick Hand" pitchFamily="34" charset="-122"/>
                <a:cs typeface="Patrick Hand" pitchFamily="34" charset="-120"/>
              </a:rPr>
              <a:t>Exploring new revenue streams beyond the core product line.</a:t>
            </a:r>
            <a:endParaRPr lang="en-US" sz="1750" dirty="0"/>
          </a:p>
        </p:txBody>
      </p:sp>
      <p:pic>
        <p:nvPicPr>
          <p:cNvPr id="19" name="Audio 18">
            <a:hlinkClick r:id="" action="ppaction://media"/>
            <a:extLst>
              <a:ext uri="{FF2B5EF4-FFF2-40B4-BE49-F238E27FC236}">
                <a16:creationId xmlns:a16="http://schemas.microsoft.com/office/drawing/2014/main" id="{A5459EB1-A468-52E3-D11C-F75E5ED5B65E}"/>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325245" t="-161075" r="-325245" b="-161075"/>
          <a:stretch>
            <a:fillRect/>
          </a:stretch>
        </p:blipFill>
        <p:spPr>
          <a:xfrm>
            <a:off x="10972800" y="6172200"/>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5823"/>
    </mc:Choice>
    <mc:Fallback>
      <p:transition spd="slow" advTm="358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pic>
        <p:nvPicPr>
          <p:cNvPr id="4" name="Image 0" descr="preencoded.png"/>
          <p:cNvPicPr>
            <a:picLocks noChangeAspect="1"/>
          </p:cNvPicPr>
          <p:nvPr/>
        </p:nvPicPr>
        <p:blipFill>
          <a:blip r:embed="rId5"/>
          <a:stretch>
            <a:fillRect/>
          </a:stretch>
        </p:blipFill>
        <p:spPr>
          <a:xfrm>
            <a:off x="0" y="0"/>
            <a:ext cx="14630400" cy="2777490"/>
          </a:xfrm>
          <a:prstGeom prst="rect">
            <a:avLst/>
          </a:prstGeom>
        </p:spPr>
      </p:pic>
      <p:sp>
        <p:nvSpPr>
          <p:cNvPr id="5" name="Text 2"/>
          <p:cNvSpPr/>
          <p:nvPr/>
        </p:nvSpPr>
        <p:spPr>
          <a:xfrm>
            <a:off x="2348389" y="4091464"/>
            <a:ext cx="5554980" cy="694373"/>
          </a:xfrm>
          <a:prstGeom prst="rect">
            <a:avLst/>
          </a:prstGeom>
          <a:noFill/>
          <a:ln/>
        </p:spPr>
        <p:txBody>
          <a:bodyPr wrap="none" rtlCol="0" anchor="t"/>
          <a:lstStyle/>
          <a:p>
            <a:pPr marL="0" indent="0">
              <a:lnSpc>
                <a:spcPts val="5468"/>
              </a:lnSpc>
              <a:buNone/>
            </a:pPr>
            <a:r>
              <a:rPr lang="en-US" sz="4374" dirty="0">
                <a:solidFill>
                  <a:srgbClr val="383838"/>
                </a:solidFill>
                <a:latin typeface="Patrick Hand" pitchFamily="34" charset="0"/>
                <a:ea typeface="Patrick Hand" pitchFamily="34" charset="-122"/>
                <a:cs typeface="Patrick Hand" pitchFamily="34" charset="-120"/>
              </a:rPr>
              <a:t>Key Takeaways</a:t>
            </a:r>
            <a:endParaRPr lang="en-US" sz="4374" dirty="0"/>
          </a:p>
        </p:txBody>
      </p:sp>
      <p:sp>
        <p:nvSpPr>
          <p:cNvPr id="6" name="Shape 3"/>
          <p:cNvSpPr/>
          <p:nvPr/>
        </p:nvSpPr>
        <p:spPr>
          <a:xfrm>
            <a:off x="2348389" y="5292685"/>
            <a:ext cx="499943" cy="499943"/>
          </a:xfrm>
          <a:prstGeom prst="roundRect">
            <a:avLst>
              <a:gd name="adj" fmla="val 20000"/>
            </a:avLst>
          </a:prstGeom>
          <a:solidFill>
            <a:srgbClr val="E6E6E6"/>
          </a:solidFill>
          <a:ln w="7620">
            <a:solidFill>
              <a:srgbClr val="CCCCCC"/>
            </a:solidFill>
            <a:prstDash val="solid"/>
          </a:ln>
        </p:spPr>
      </p:sp>
      <p:sp>
        <p:nvSpPr>
          <p:cNvPr id="7" name="Text 4"/>
          <p:cNvSpPr/>
          <p:nvPr/>
        </p:nvSpPr>
        <p:spPr>
          <a:xfrm>
            <a:off x="2537817" y="5334357"/>
            <a:ext cx="121087" cy="416481"/>
          </a:xfrm>
          <a:prstGeom prst="rect">
            <a:avLst/>
          </a:prstGeom>
          <a:noFill/>
          <a:ln/>
        </p:spPr>
        <p:txBody>
          <a:bodyPr wrap="none" rtlCol="0" anchor="t"/>
          <a:lstStyle/>
          <a:p>
            <a:pPr marL="0" indent="0" algn="ctr">
              <a:lnSpc>
                <a:spcPts val="3281"/>
              </a:lnSpc>
              <a:buNone/>
            </a:pPr>
            <a:r>
              <a:rPr lang="en-US" sz="2624" dirty="0">
                <a:solidFill>
                  <a:srgbClr val="383838"/>
                </a:solidFill>
                <a:latin typeface="Patrick Hand" pitchFamily="34" charset="0"/>
                <a:ea typeface="Patrick Hand" pitchFamily="34" charset="-122"/>
                <a:cs typeface="Patrick Hand" pitchFamily="34" charset="-120"/>
              </a:rPr>
              <a:t>1</a:t>
            </a:r>
            <a:endParaRPr lang="en-US" sz="2624" dirty="0"/>
          </a:p>
        </p:txBody>
      </p:sp>
      <p:sp>
        <p:nvSpPr>
          <p:cNvPr id="8" name="Text 5"/>
          <p:cNvSpPr/>
          <p:nvPr/>
        </p:nvSpPr>
        <p:spPr>
          <a:xfrm>
            <a:off x="3070503" y="5369004"/>
            <a:ext cx="2440900" cy="347186"/>
          </a:xfrm>
          <a:prstGeom prst="rect">
            <a:avLst/>
          </a:prstGeom>
          <a:noFill/>
          <a:ln/>
        </p:spPr>
        <p:txBody>
          <a:bodyPr wrap="none" rtlCol="0" anchor="t"/>
          <a:lstStyle/>
          <a:p>
            <a:pPr marL="0" indent="0">
              <a:lnSpc>
                <a:spcPts val="2734"/>
              </a:lnSpc>
              <a:buNone/>
            </a:pPr>
            <a:r>
              <a:rPr lang="en-US" sz="2187" dirty="0">
                <a:solidFill>
                  <a:srgbClr val="383838"/>
                </a:solidFill>
                <a:latin typeface="Patrick Hand" pitchFamily="34" charset="0"/>
                <a:ea typeface="Patrick Hand" pitchFamily="34" charset="-122"/>
                <a:cs typeface="Patrick Hand" pitchFamily="34" charset="-120"/>
              </a:rPr>
              <a:t>Product Life Cycle</a:t>
            </a:r>
            <a:endParaRPr lang="en-US" sz="2187" dirty="0"/>
          </a:p>
        </p:txBody>
      </p:sp>
      <p:sp>
        <p:nvSpPr>
          <p:cNvPr id="9" name="Text 6"/>
          <p:cNvSpPr/>
          <p:nvPr/>
        </p:nvSpPr>
        <p:spPr>
          <a:xfrm>
            <a:off x="3070503" y="5849422"/>
            <a:ext cx="2440900" cy="1066205"/>
          </a:xfrm>
          <a:prstGeom prst="rect">
            <a:avLst/>
          </a:prstGeom>
          <a:noFill/>
          <a:ln/>
        </p:spPr>
        <p:txBody>
          <a:bodyPr wrap="square" rtlCol="0" anchor="t"/>
          <a:lstStyle/>
          <a:p>
            <a:pPr marL="0" indent="0">
              <a:lnSpc>
                <a:spcPts val="2799"/>
              </a:lnSpc>
              <a:buNone/>
            </a:pPr>
            <a:r>
              <a:rPr lang="en-US" sz="1750" dirty="0">
                <a:solidFill>
                  <a:srgbClr val="383838"/>
                </a:solidFill>
                <a:latin typeface="Patrick Hand" pitchFamily="34" charset="0"/>
                <a:ea typeface="Patrick Hand" pitchFamily="34" charset="-122"/>
                <a:cs typeface="Patrick Hand" pitchFamily="34" charset="-120"/>
              </a:rPr>
              <a:t>Guides companies through innovation, growth, maturity, and decline.</a:t>
            </a:r>
            <a:endParaRPr lang="en-US" sz="1750" dirty="0"/>
          </a:p>
        </p:txBody>
      </p:sp>
      <p:sp>
        <p:nvSpPr>
          <p:cNvPr id="10" name="Shape 7"/>
          <p:cNvSpPr/>
          <p:nvPr/>
        </p:nvSpPr>
        <p:spPr>
          <a:xfrm>
            <a:off x="5733574" y="5292685"/>
            <a:ext cx="499943" cy="499943"/>
          </a:xfrm>
          <a:prstGeom prst="roundRect">
            <a:avLst>
              <a:gd name="adj" fmla="val 20000"/>
            </a:avLst>
          </a:prstGeom>
          <a:solidFill>
            <a:srgbClr val="E6E6E6"/>
          </a:solidFill>
          <a:ln w="7620">
            <a:solidFill>
              <a:srgbClr val="CCCCCC"/>
            </a:solidFill>
            <a:prstDash val="solid"/>
          </a:ln>
        </p:spPr>
      </p:sp>
      <p:sp>
        <p:nvSpPr>
          <p:cNvPr id="11" name="Text 8"/>
          <p:cNvSpPr/>
          <p:nvPr/>
        </p:nvSpPr>
        <p:spPr>
          <a:xfrm>
            <a:off x="5905500" y="5334357"/>
            <a:ext cx="155972" cy="416481"/>
          </a:xfrm>
          <a:prstGeom prst="rect">
            <a:avLst/>
          </a:prstGeom>
          <a:noFill/>
          <a:ln/>
        </p:spPr>
        <p:txBody>
          <a:bodyPr wrap="none" rtlCol="0" anchor="t"/>
          <a:lstStyle/>
          <a:p>
            <a:pPr marL="0" indent="0" algn="ctr">
              <a:lnSpc>
                <a:spcPts val="3281"/>
              </a:lnSpc>
              <a:buNone/>
            </a:pPr>
            <a:r>
              <a:rPr lang="en-US" sz="2624" dirty="0">
                <a:solidFill>
                  <a:srgbClr val="383838"/>
                </a:solidFill>
                <a:latin typeface="Patrick Hand" pitchFamily="34" charset="0"/>
                <a:ea typeface="Patrick Hand" pitchFamily="34" charset="-122"/>
                <a:cs typeface="Patrick Hand" pitchFamily="34" charset="-120"/>
              </a:rPr>
              <a:t>2</a:t>
            </a:r>
            <a:endParaRPr lang="en-US" sz="2624" dirty="0"/>
          </a:p>
        </p:txBody>
      </p:sp>
      <p:sp>
        <p:nvSpPr>
          <p:cNvPr id="12" name="Text 9"/>
          <p:cNvSpPr/>
          <p:nvPr/>
        </p:nvSpPr>
        <p:spPr>
          <a:xfrm>
            <a:off x="6455688" y="5369004"/>
            <a:ext cx="2440900" cy="347186"/>
          </a:xfrm>
          <a:prstGeom prst="rect">
            <a:avLst/>
          </a:prstGeom>
          <a:noFill/>
          <a:ln/>
        </p:spPr>
        <p:txBody>
          <a:bodyPr wrap="none" rtlCol="0" anchor="t"/>
          <a:lstStyle/>
          <a:p>
            <a:pPr marL="0" indent="0">
              <a:lnSpc>
                <a:spcPts val="2734"/>
              </a:lnSpc>
              <a:buNone/>
            </a:pPr>
            <a:r>
              <a:rPr lang="en-US" sz="2187" dirty="0">
                <a:solidFill>
                  <a:srgbClr val="383838"/>
                </a:solidFill>
                <a:latin typeface="Patrick Hand" pitchFamily="34" charset="0"/>
                <a:ea typeface="Patrick Hand" pitchFamily="34" charset="-122"/>
                <a:cs typeface="Patrick Hand" pitchFamily="34" charset="-120"/>
              </a:rPr>
              <a:t>Process Design</a:t>
            </a:r>
            <a:endParaRPr lang="en-US" sz="2187" dirty="0"/>
          </a:p>
        </p:txBody>
      </p:sp>
      <p:sp>
        <p:nvSpPr>
          <p:cNvPr id="13" name="Text 10"/>
          <p:cNvSpPr/>
          <p:nvPr/>
        </p:nvSpPr>
        <p:spPr>
          <a:xfrm>
            <a:off x="6455688" y="5849422"/>
            <a:ext cx="2440900" cy="1066205"/>
          </a:xfrm>
          <a:prstGeom prst="rect">
            <a:avLst/>
          </a:prstGeom>
          <a:noFill/>
          <a:ln/>
        </p:spPr>
        <p:txBody>
          <a:bodyPr wrap="square" rtlCol="0" anchor="t"/>
          <a:lstStyle/>
          <a:p>
            <a:pPr marL="0" indent="0">
              <a:lnSpc>
                <a:spcPts val="2799"/>
              </a:lnSpc>
              <a:buNone/>
            </a:pPr>
            <a:r>
              <a:rPr lang="en-US" sz="1750" dirty="0">
                <a:solidFill>
                  <a:srgbClr val="383838"/>
                </a:solidFill>
                <a:latin typeface="Patrick Hand" pitchFamily="34" charset="0"/>
                <a:ea typeface="Patrick Hand" pitchFamily="34" charset="-122"/>
                <a:cs typeface="Patrick Hand" pitchFamily="34" charset="-120"/>
              </a:rPr>
              <a:t>Adapts to changing demands, ensuring efficiency and competitiveness.</a:t>
            </a:r>
            <a:endParaRPr lang="en-US" sz="1750" dirty="0"/>
          </a:p>
        </p:txBody>
      </p:sp>
      <p:sp>
        <p:nvSpPr>
          <p:cNvPr id="14" name="Shape 11"/>
          <p:cNvSpPr/>
          <p:nvPr/>
        </p:nvSpPr>
        <p:spPr>
          <a:xfrm>
            <a:off x="9118759" y="5292685"/>
            <a:ext cx="499943" cy="499943"/>
          </a:xfrm>
          <a:prstGeom prst="roundRect">
            <a:avLst>
              <a:gd name="adj" fmla="val 20000"/>
            </a:avLst>
          </a:prstGeom>
          <a:solidFill>
            <a:srgbClr val="E6E6E6"/>
          </a:solidFill>
          <a:ln w="7620">
            <a:solidFill>
              <a:srgbClr val="CCCCCC"/>
            </a:solidFill>
            <a:prstDash val="solid"/>
          </a:ln>
        </p:spPr>
      </p:sp>
      <p:sp>
        <p:nvSpPr>
          <p:cNvPr id="15" name="Text 12"/>
          <p:cNvSpPr/>
          <p:nvPr/>
        </p:nvSpPr>
        <p:spPr>
          <a:xfrm>
            <a:off x="9294019" y="5334357"/>
            <a:ext cx="149304" cy="416481"/>
          </a:xfrm>
          <a:prstGeom prst="rect">
            <a:avLst/>
          </a:prstGeom>
          <a:noFill/>
          <a:ln/>
        </p:spPr>
        <p:txBody>
          <a:bodyPr wrap="none" rtlCol="0" anchor="t"/>
          <a:lstStyle/>
          <a:p>
            <a:pPr marL="0" indent="0" algn="ctr">
              <a:lnSpc>
                <a:spcPts val="3281"/>
              </a:lnSpc>
              <a:buNone/>
            </a:pPr>
            <a:r>
              <a:rPr lang="en-US" sz="2624" dirty="0">
                <a:solidFill>
                  <a:srgbClr val="383838"/>
                </a:solidFill>
                <a:latin typeface="Patrick Hand" pitchFamily="34" charset="0"/>
                <a:ea typeface="Patrick Hand" pitchFamily="34" charset="-122"/>
                <a:cs typeface="Patrick Hand" pitchFamily="34" charset="-120"/>
              </a:rPr>
              <a:t>3</a:t>
            </a:r>
            <a:endParaRPr lang="en-US" sz="2624" dirty="0"/>
          </a:p>
        </p:txBody>
      </p:sp>
      <p:sp>
        <p:nvSpPr>
          <p:cNvPr id="16" name="Text 13"/>
          <p:cNvSpPr/>
          <p:nvPr/>
        </p:nvSpPr>
        <p:spPr>
          <a:xfrm>
            <a:off x="9840873" y="5369004"/>
            <a:ext cx="2440900" cy="347186"/>
          </a:xfrm>
          <a:prstGeom prst="rect">
            <a:avLst/>
          </a:prstGeom>
          <a:noFill/>
          <a:ln/>
        </p:spPr>
        <p:txBody>
          <a:bodyPr wrap="none" rtlCol="0" anchor="t"/>
          <a:lstStyle/>
          <a:p>
            <a:pPr marL="0" indent="0">
              <a:lnSpc>
                <a:spcPts val="2734"/>
              </a:lnSpc>
              <a:buNone/>
            </a:pPr>
            <a:r>
              <a:rPr lang="en-US" sz="2187" dirty="0">
                <a:solidFill>
                  <a:srgbClr val="383838"/>
                </a:solidFill>
                <a:latin typeface="Patrick Hand" pitchFamily="34" charset="0"/>
                <a:ea typeface="Patrick Hand" pitchFamily="34" charset="-122"/>
                <a:cs typeface="Patrick Hand" pitchFamily="34" charset="-120"/>
              </a:rPr>
              <a:t>Revenue Generation</a:t>
            </a:r>
            <a:endParaRPr lang="en-US" sz="2187" dirty="0"/>
          </a:p>
        </p:txBody>
      </p:sp>
      <p:sp>
        <p:nvSpPr>
          <p:cNvPr id="17" name="Text 14"/>
          <p:cNvSpPr/>
          <p:nvPr/>
        </p:nvSpPr>
        <p:spPr>
          <a:xfrm>
            <a:off x="9840873" y="5849422"/>
            <a:ext cx="2440900" cy="1066205"/>
          </a:xfrm>
          <a:prstGeom prst="rect">
            <a:avLst/>
          </a:prstGeom>
          <a:noFill/>
          <a:ln/>
        </p:spPr>
        <p:txBody>
          <a:bodyPr wrap="square" rtlCol="0" anchor="t"/>
          <a:lstStyle/>
          <a:p>
            <a:pPr marL="0" indent="0">
              <a:lnSpc>
                <a:spcPts val="2799"/>
              </a:lnSpc>
              <a:buNone/>
            </a:pPr>
            <a:r>
              <a:rPr lang="en-US" sz="1750" dirty="0">
                <a:solidFill>
                  <a:srgbClr val="383838"/>
                </a:solidFill>
                <a:latin typeface="Patrick Hand" pitchFamily="34" charset="0"/>
                <a:ea typeface="Patrick Hand" pitchFamily="34" charset="-122"/>
                <a:cs typeface="Patrick Hand" pitchFamily="34" charset="-120"/>
              </a:rPr>
              <a:t>Requires diverse strategies tailored to each stage of the cycle.</a:t>
            </a:r>
            <a:endParaRPr lang="en-US" sz="1750" dirty="0"/>
          </a:p>
        </p:txBody>
      </p:sp>
      <p:pic>
        <p:nvPicPr>
          <p:cNvPr id="18" name="Audio 17">
            <a:hlinkClick r:id="" action="ppaction://media"/>
            <a:extLst>
              <a:ext uri="{FF2B5EF4-FFF2-40B4-BE49-F238E27FC236}">
                <a16:creationId xmlns:a16="http://schemas.microsoft.com/office/drawing/2014/main" id="{3B5D246A-12AD-76D5-C8A0-A47F40FE39F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245" t="-161075" r="-325245" b="-161075"/>
          <a:stretch>
            <a:fillRect/>
          </a:stretch>
        </p:blipFill>
        <p:spPr>
          <a:xfrm>
            <a:off x="10972800" y="6172200"/>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1716"/>
    </mc:Choice>
    <mc:Fallback>
      <p:transition spd="slow" advTm="417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567994-255F-7118-5EA0-81B3740106A9}"/>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2755692" y="1254333"/>
            <a:ext cx="9266420" cy="6555992"/>
          </a:xfrm>
          <a:prstGeom prst="rect">
            <a:avLst/>
          </a:prstGeom>
        </p:spPr>
      </p:pic>
      <p:pic>
        <p:nvPicPr>
          <p:cNvPr id="2" name="Audio 1">
            <a:hlinkClick r:id="" action="ppaction://media"/>
            <a:extLst>
              <a:ext uri="{FF2B5EF4-FFF2-40B4-BE49-F238E27FC236}">
                <a16:creationId xmlns:a16="http://schemas.microsoft.com/office/drawing/2014/main" id="{4804CCB8-3BE9-5CD7-1850-0745A88F00F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245" t="-161075" r="-325245" b="-161075"/>
          <a:stretch>
            <a:fillRect/>
          </a:stretch>
        </p:blipFill>
        <p:spPr>
          <a:xfrm>
            <a:off x="10972800" y="6172200"/>
            <a:ext cx="3657600" cy="2057400"/>
          </a:xfrm>
          <a:prstGeom prst="rect">
            <a:avLst/>
          </a:prstGeom>
        </p:spPr>
      </p:pic>
    </p:spTree>
    <p:extLst>
      <p:ext uri="{BB962C8B-B14F-4D97-AF65-F5344CB8AC3E}">
        <p14:creationId xmlns:p14="http://schemas.microsoft.com/office/powerpoint/2010/main" val="2319106815"/>
      </p:ext>
    </p:extLst>
  </p:cSld>
  <p:clrMapOvr>
    <a:masterClrMapping/>
  </p:clrMapOvr>
  <mc:AlternateContent xmlns:mc="http://schemas.openxmlformats.org/markup-compatibility/2006">
    <mc:Choice xmlns:p14="http://schemas.microsoft.com/office/powerpoint/2010/main" Requires="p14">
      <p:transition spd="slow" p14:dur="2000" advTm="1691"/>
    </mc:Choice>
    <mc:Fallback>
      <p:transition spd="slow" advTm="16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TotalTime>
  <Words>1202</Words>
  <Application>Microsoft Office PowerPoint</Application>
  <PresentationFormat>Custom</PresentationFormat>
  <Paragraphs>112</Paragraphs>
  <Slides>9</Slides>
  <Notes>8</Notes>
  <HiddenSlides>0</HiddenSlides>
  <MMClips>9</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Patrick Hand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Aayush KC</cp:lastModifiedBy>
  <cp:revision>4</cp:revision>
  <dcterms:created xsi:type="dcterms:W3CDTF">2024-04-07T13:53:03Z</dcterms:created>
  <dcterms:modified xsi:type="dcterms:W3CDTF">2024-04-07T15:43:23Z</dcterms:modified>
</cp:coreProperties>
</file>